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257" r:id="rId3"/>
    <p:sldId id="415" r:id="rId4"/>
    <p:sldId id="260" r:id="rId5"/>
    <p:sldId id="268" r:id="rId6"/>
    <p:sldId id="275" r:id="rId7"/>
    <p:sldId id="276" r:id="rId8"/>
    <p:sldId id="277" r:id="rId9"/>
    <p:sldId id="278" r:id="rId10"/>
    <p:sldId id="279" r:id="rId11"/>
    <p:sldId id="281" r:id="rId12"/>
    <p:sldId id="346" r:id="rId13"/>
    <p:sldId id="359" r:id="rId14"/>
    <p:sldId id="348" r:id="rId15"/>
    <p:sldId id="286" r:id="rId16"/>
    <p:sldId id="271" r:id="rId17"/>
    <p:sldId id="371" r:id="rId18"/>
    <p:sldId id="458" r:id="rId19"/>
    <p:sldId id="291" r:id="rId20"/>
    <p:sldId id="292" r:id="rId21"/>
    <p:sldId id="296" r:id="rId22"/>
    <p:sldId id="297" r:id="rId23"/>
    <p:sldId id="303" r:id="rId24"/>
    <p:sldId id="374" r:id="rId25"/>
    <p:sldId id="379" r:id="rId26"/>
    <p:sldId id="378" r:id="rId27"/>
    <p:sldId id="381" r:id="rId28"/>
    <p:sldId id="459" r:id="rId29"/>
    <p:sldId id="382" r:id="rId30"/>
    <p:sldId id="460" r:id="rId31"/>
    <p:sldId id="384" r:id="rId32"/>
    <p:sldId id="326" r:id="rId33"/>
    <p:sldId id="385" r:id="rId34"/>
    <p:sldId id="387" r:id="rId35"/>
    <p:sldId id="389" r:id="rId36"/>
    <p:sldId id="388" r:id="rId37"/>
    <p:sldId id="394" r:id="rId38"/>
    <p:sldId id="395" r:id="rId39"/>
    <p:sldId id="399" r:id="rId40"/>
    <p:sldId id="396" r:id="rId41"/>
    <p:sldId id="461" r:id="rId42"/>
    <p:sldId id="400" r:id="rId43"/>
    <p:sldId id="463" r:id="rId44"/>
    <p:sldId id="401" r:id="rId45"/>
    <p:sldId id="462" r:id="rId46"/>
    <p:sldId id="402" r:id="rId47"/>
    <p:sldId id="403" r:id="rId48"/>
    <p:sldId id="464" r:id="rId49"/>
    <p:sldId id="405" r:id="rId50"/>
    <p:sldId id="406" r:id="rId51"/>
    <p:sldId id="407" r:id="rId52"/>
    <p:sldId id="408" r:id="rId53"/>
    <p:sldId id="465" r:id="rId54"/>
    <p:sldId id="323" r:id="rId55"/>
    <p:sldId id="437" r:id="rId56"/>
    <p:sldId id="331" r:id="rId57"/>
    <p:sldId id="332" r:id="rId58"/>
    <p:sldId id="466" r:id="rId59"/>
    <p:sldId id="336" r:id="rId60"/>
    <p:sldId id="339" r:id="rId61"/>
    <p:sldId id="334" r:id="rId62"/>
    <p:sldId id="333" r:id="rId63"/>
    <p:sldId id="340" r:id="rId64"/>
    <p:sldId id="342" r:id="rId65"/>
    <p:sldId id="343" r:id="rId66"/>
    <p:sldId id="335" r:id="rId67"/>
    <p:sldId id="345" r:id="rId68"/>
    <p:sldId id="409" r:id="rId69"/>
    <p:sldId id="424" r:id="rId70"/>
    <p:sldId id="430" r:id="rId71"/>
    <p:sldId id="429" r:id="rId72"/>
    <p:sldId id="439" r:id="rId73"/>
    <p:sldId id="428" r:id="rId74"/>
    <p:sldId id="419" r:id="rId75"/>
    <p:sldId id="294" r:id="rId76"/>
    <p:sldId id="443" r:id="rId77"/>
    <p:sldId id="373" r:id="rId78"/>
    <p:sldId id="300" r:id="rId79"/>
    <p:sldId id="299" r:id="rId80"/>
    <p:sldId id="442" r:id="rId81"/>
    <p:sldId id="423" r:id="rId82"/>
    <p:sldId id="421" r:id="rId83"/>
    <p:sldId id="444" r:id="rId84"/>
    <p:sldId id="441" r:id="rId85"/>
    <p:sldId id="440" r:id="rId86"/>
    <p:sldId id="308" r:id="rId87"/>
    <p:sldId id="317" r:id="rId88"/>
    <p:sldId id="445" r:id="rId89"/>
    <p:sldId id="450" r:id="rId90"/>
    <p:sldId id="454" r:id="rId91"/>
    <p:sldId id="451" r:id="rId92"/>
    <p:sldId id="452" r:id="rId93"/>
    <p:sldId id="453" r:id="rId94"/>
    <p:sldId id="455" r:id="rId95"/>
    <p:sldId id="457" r:id="rId96"/>
    <p:sldId id="313" r:id="rId97"/>
    <p:sldId id="414" r:id="rId9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EE"/>
    <a:srgbClr val="7000D8"/>
    <a:srgbClr val="1E1F22"/>
    <a:srgbClr val="272822"/>
    <a:srgbClr val="FFFFFF"/>
    <a:srgbClr val="FFF4C7"/>
    <a:srgbClr val="FFC000"/>
    <a:srgbClr val="FFE269"/>
    <a:srgbClr val="6F2CAC"/>
    <a:srgbClr val="451C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F3072-1BB0-4F02-9DD4-371033EE5B69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18792-A917-4653-A77E-CD52CFCCF1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74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표로 깔끔하게 나타낼수도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060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톤이 낮아서 주의가 안끌림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82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Ratio</a:t>
            </a:r>
            <a:r>
              <a:rPr lang="ko-KR" altLang="en-US" dirty="0"/>
              <a:t> 상수를 모델 입력에 추가하여 멀티모달처럼 운영하였다는 내용을 좀 더 보완해서 설명</a:t>
            </a:r>
            <a:r>
              <a:rPr lang="en-US" altLang="ko-KR" dirty="0"/>
              <a:t>, or </a:t>
            </a:r>
            <a:r>
              <a:rPr lang="ko-KR" altLang="en-US" dirty="0"/>
              <a:t>자료를 좀 더 추가할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711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에 코인 추가</a:t>
            </a:r>
            <a:r>
              <a:rPr lang="en-US" altLang="ko-KR" dirty="0"/>
              <a:t>….??? 4C???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182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에 코인 추가</a:t>
            </a:r>
            <a:r>
              <a:rPr lang="en-US" altLang="ko-KR" dirty="0"/>
              <a:t>….??? 4C???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46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그냥 사진 캡쳐만 해놓은거 프레임 씌워서 이쁘게 바꾸기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548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372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29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295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057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75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559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694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6034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292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BE</a:t>
            </a:r>
            <a:r>
              <a:rPr lang="ko-KR" altLang="en-US" dirty="0"/>
              <a:t>들 정리해서 마지막에 </a:t>
            </a:r>
            <a:r>
              <a:rPr lang="ko-KR" altLang="en-US" dirty="0" err="1"/>
              <a:t>추가할것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757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모델설계 앞에 데이터 정제 추가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73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객체탐지 모델도</a:t>
            </a:r>
            <a:r>
              <a:rPr lang="en-US" altLang="ko-KR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일정에 추가</a:t>
            </a:r>
            <a:endParaRPr lang="en-US" altLang="ko-KR" sz="12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4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객체탐지 모델 결과 사진 하나 추가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5391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객체탐지 모델 결과 사진 하나 추가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572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3531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2279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투명 </a:t>
            </a:r>
            <a:r>
              <a:rPr lang="en-US" altLang="ko-KR" dirty="0"/>
              <a:t>40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97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67671-254D-641D-77C6-9D6298606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36A8E7-7A8A-4491-42DE-7B7732E05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4D60CE-F24E-82FD-7063-6EA93AA4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E9D104-F381-C3A4-7253-3EC15468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DBEB15-9766-4A90-3434-BB89FAF20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77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A87DB-AFD3-91B3-C45F-5D7DEC37B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CFCAAF-42CC-4804-63DB-87810514C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375D-8908-3EC2-8E1E-3446A391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8ABCE1-1859-AA64-912F-A619B56B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28A0C6-108A-540D-9248-8E55515A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53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E29AF6-7030-AB7A-CF3E-8027C70A4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1F418D-1650-3709-27A8-553068180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A2783B-7326-C8C8-99A3-ADDBEC97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B093BF-1151-E489-D179-6673BDFF4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47E3CA-AFB7-DAC5-6110-5891C24F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073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36FA0-C487-0394-8370-D9B21F45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C8011F-1614-0A8D-D97B-C67E75D5B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EF6189-A3EF-6ABC-0740-7831BC48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87D98-5DC3-6DB1-C93F-3B51ED08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CE41EF-82B3-7323-BE9B-85DE8886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05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0D78F-7478-E546-8EF0-7189561F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339368-6672-BAE3-AD60-144325388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6735C-4047-BD12-7AE0-5AEC8A428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D64C8A-E2D5-BCF5-F44A-A3B6F27A3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682FE2-E424-4AD2-86D7-66587985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656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D439D-2870-7AFE-FA10-DBE1A8FC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F018B0-6A86-C2AE-A2B7-728F1D398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1B937-8C85-6D4F-FEE3-F335762EA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18AEE-2CB9-4EA1-2042-286371180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59BDAB-D733-660F-B848-FD775F27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8070EB-EA0D-70C9-8A57-52483D31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36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D4A29-B256-C485-F62F-A6AB7D5C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62AD75-85B9-F674-BD64-66052D23F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B7F334-620F-342C-2249-AA7760118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9932E3-5117-30A2-2FA1-67CBBA0EA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AC4188-1C25-3FD9-6423-06E5E60CC7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DFAF6B-52EC-527F-D979-AF1B0AD4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E6FD42-71FE-7246-DF61-F32F3992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347BFC-1EC0-CFF0-A164-DAF3C895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827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E4139-EA71-034D-1993-ECDD52C67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564DE6-2E13-EA5B-84A7-A2D23ABF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77A5BB-C6FF-0E6B-9CFE-9591DC64E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108C7E-5CE3-B11C-2681-C6F12975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1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4170C7-57DB-7243-DC81-2C443D59E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CC7C9C-8481-0603-3C6A-EBA9048FB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F10C33-FFE1-2FE4-516E-1CE42E46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8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82F8A-04D9-B527-301E-811B7DB9D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5DA21D-A34C-E2F8-ABB1-BE30256AE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93A0B0-9BB2-31B6-9FFD-C9AD8796F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7DA87E-67A5-62C7-74F4-1A2A4A561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4033C8-FFA9-D02C-D25E-B5510F7A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8BFB8E-4871-A8A8-4D8D-2A89DB45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286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BC740-E09E-93E5-AB14-B43055C9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9C63ED-C0BB-DC2C-6A5F-A7C0A6030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5642ED-AF84-01F4-D362-CC842BE4E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A23753-8C25-0AAF-19E4-A24139B1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67352E-F32E-BD80-286D-04DC4791F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6CC419-05E8-50E5-1BAE-5D0B4758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003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BED962-BF2A-8D04-0067-6402F86E5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B572A-F43A-CB42-EB39-8099984F4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CDE9A2-36DE-195A-3907-754C987BB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42F1B3-C1D0-4D28-A3D9-28B025A039F5}" type="datetimeFigureOut">
              <a:rPr lang="ko-KR" altLang="en-US" smtClean="0"/>
              <a:t>2024-07-08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565D29-815C-A7A3-64FB-830A23320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8DC5B9-A91A-CF02-F347-A81656261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99D208-6089-41B5-AE64-902ACB028C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18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15.wdp"/><Relationship Id="rId3" Type="http://schemas.microsoft.com/office/2007/relationships/hdphoto" Target="../media/hdphoto8.wdp"/><Relationship Id="rId7" Type="http://schemas.microsoft.com/office/2007/relationships/hdphoto" Target="../media/hdphoto12.wdp"/><Relationship Id="rId12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microsoft.com/office/2007/relationships/hdphoto" Target="../media/hdphoto13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7.wdp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sv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svg"/><Relationship Id="rId27" Type="http://schemas.openxmlformats.org/officeDocument/2006/relationships/image" Target="../media/image72.sv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microsoft.com/office/2007/relationships/hdphoto" Target="../media/hdphoto24.wdp"/><Relationship Id="rId7" Type="http://schemas.microsoft.com/office/2007/relationships/hdphoto" Target="../media/hdphoto26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microsoft.com/office/2007/relationships/hdphoto" Target="../media/hdphoto25.wdp"/><Relationship Id="rId4" Type="http://schemas.openxmlformats.org/officeDocument/2006/relationships/image" Target="../media/image76.png"/><Relationship Id="rId9" Type="http://schemas.microsoft.com/office/2007/relationships/hdphoto" Target="../media/hdphoto27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microsoft.com/office/2007/relationships/hdphoto" Target="../media/hdphoto26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microsoft.com/office/2007/relationships/hdphoto" Target="../media/hdphoto26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76.png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9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42.png"/><Relationship Id="rId4" Type="http://schemas.openxmlformats.org/officeDocument/2006/relationships/image" Target="../media/image14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10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9.wdp"/><Relationship Id="rId4" Type="http://schemas.openxmlformats.org/officeDocument/2006/relationships/image" Target="../media/image2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42.png"/><Relationship Id="rId4" Type="http://schemas.openxmlformats.org/officeDocument/2006/relationships/image" Target="../media/image14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42.png"/><Relationship Id="rId4" Type="http://schemas.openxmlformats.org/officeDocument/2006/relationships/image" Target="../media/image14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42.png"/><Relationship Id="rId4" Type="http://schemas.openxmlformats.org/officeDocument/2006/relationships/image" Target="../media/image15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42.png"/><Relationship Id="rId4" Type="http://schemas.openxmlformats.org/officeDocument/2006/relationships/image" Target="../media/image15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42.png"/><Relationship Id="rId4" Type="http://schemas.openxmlformats.org/officeDocument/2006/relationships/image" Target="../media/image15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142.png"/><Relationship Id="rId4" Type="http://schemas.openxmlformats.org/officeDocument/2006/relationships/image" Target="../media/image156.png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1029248" y="848064"/>
            <a:ext cx="502609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식단 관리를 통한 </a:t>
            </a:r>
            <a:endParaRPr lang="en-US" altLang="ko-KR" sz="2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다이어트 플래너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1001131" y="2510057"/>
            <a:ext cx="5026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3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731242" y="5798033"/>
            <a:ext cx="136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8E83DAC-32B9-183A-0CAF-62AA428FD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7635" y="2239693"/>
            <a:ext cx="4230825" cy="423082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813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AF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4D4E8E-AEE9-0AA8-9418-A921A9436D38}"/>
              </a:ext>
            </a:extLst>
          </p:cNvPr>
          <p:cNvSpPr txBox="1"/>
          <p:nvPr/>
        </p:nvSpPr>
        <p:spPr>
          <a:xfrm>
            <a:off x="6162772" y="278325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운동을 거의 또는 전혀 하지 않음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1.2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B1C593-7FE4-A83F-3DFF-E4F18643E75E}"/>
              </a:ext>
            </a:extLst>
          </p:cNvPr>
          <p:cNvGrpSpPr/>
          <p:nvPr/>
        </p:nvGrpSpPr>
        <p:grpSpPr>
          <a:xfrm>
            <a:off x="743235" y="2059909"/>
            <a:ext cx="2738173" cy="2738173"/>
            <a:chOff x="9126019" y="1992290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CA98FD5-3BA3-0914-832B-F76D2B32CD9D}"/>
                </a:ext>
              </a:extLst>
            </p:cNvPr>
            <p:cNvSpPr/>
            <p:nvPr/>
          </p:nvSpPr>
          <p:spPr>
            <a:xfrm>
              <a:off x="9126019" y="199229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761B36-96A4-C163-8070-CB05E8C8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1308" y="2497579"/>
              <a:ext cx="1727597" cy="172759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01D2FA6-43FB-2C3E-189B-7EF5FA4D5136}"/>
              </a:ext>
            </a:extLst>
          </p:cNvPr>
          <p:cNvSpPr txBox="1"/>
          <p:nvPr/>
        </p:nvSpPr>
        <p:spPr>
          <a:xfrm>
            <a:off x="556873" y="5172068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활동 계수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Activity Factor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B81140-4CBA-464C-1DA9-ACB2EBDFE409}"/>
              </a:ext>
            </a:extLst>
          </p:cNvPr>
          <p:cNvSpPr txBox="1"/>
          <p:nvPr/>
        </p:nvSpPr>
        <p:spPr>
          <a:xfrm>
            <a:off x="6162772" y="1610994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적은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1~3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1.375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251410-48D2-4DFF-EE52-47550E64E235}"/>
              </a:ext>
            </a:extLst>
          </p:cNvPr>
          <p:cNvSpPr txBox="1"/>
          <p:nvPr/>
        </p:nvSpPr>
        <p:spPr>
          <a:xfrm>
            <a:off x="6162772" y="2910469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보통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3~5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1.55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64DC506-F396-A441-B5C8-7C769BE7965F}"/>
              </a:ext>
            </a:extLst>
          </p:cNvPr>
          <p:cNvSpPr txBox="1"/>
          <p:nvPr/>
        </p:nvSpPr>
        <p:spPr>
          <a:xfrm>
            <a:off x="6162772" y="4197997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많은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6~7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1.725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126CF60-C1CE-225C-45B9-20DB9F7524D7}"/>
              </a:ext>
            </a:extLst>
          </p:cNvPr>
          <p:cNvSpPr txBox="1"/>
          <p:nvPr/>
        </p:nvSpPr>
        <p:spPr>
          <a:xfrm>
            <a:off x="6162772" y="5488774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매우 많은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매우 격렬한 스포츠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운동선수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1.9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EFDE96-1FE1-4875-64F0-7FB2A87BB5DB}"/>
              </a:ext>
            </a:extLst>
          </p:cNvPr>
          <p:cNvGrpSpPr/>
          <p:nvPr/>
        </p:nvGrpSpPr>
        <p:grpSpPr>
          <a:xfrm>
            <a:off x="2976121" y="278325"/>
            <a:ext cx="2601613" cy="6188812"/>
            <a:chOff x="2976121" y="278325"/>
            <a:chExt cx="2601613" cy="618881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E321E0A-2996-CB8B-1FF3-525D051DE004}"/>
                </a:ext>
              </a:extLst>
            </p:cNvPr>
            <p:cNvCxnSpPr>
              <a:cxnSpLocks/>
              <a:stCxn id="4" idx="3"/>
              <a:endCxn id="54" idx="1"/>
            </p:cNvCxnSpPr>
            <p:nvPr/>
          </p:nvCxnSpPr>
          <p:spPr>
            <a:xfrm flipV="1">
              <a:off x="2976121" y="761376"/>
              <a:ext cx="1737490" cy="2667621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8AD13BF-60DE-5C20-802D-CCDB7B76DD2E}"/>
                </a:ext>
              </a:extLst>
            </p:cNvPr>
            <p:cNvCxnSpPr>
              <a:cxnSpLocks/>
              <a:stCxn id="4" idx="3"/>
              <a:endCxn id="59" idx="1"/>
            </p:cNvCxnSpPr>
            <p:nvPr/>
          </p:nvCxnSpPr>
          <p:spPr>
            <a:xfrm flipV="1">
              <a:off x="2976121" y="2076506"/>
              <a:ext cx="1692123" cy="1352491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F0DFBA76-F381-4F15-F1AA-7548C0D643CB}"/>
                </a:ext>
              </a:extLst>
            </p:cNvPr>
            <p:cNvGrpSpPr/>
            <p:nvPr/>
          </p:nvGrpSpPr>
          <p:grpSpPr>
            <a:xfrm>
              <a:off x="4552031" y="278325"/>
              <a:ext cx="1025703" cy="1025703"/>
              <a:chOff x="3877006" y="278325"/>
              <a:chExt cx="1025703" cy="1025703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2E3C7B61-F423-4D3F-42F4-CA5B700D4596}"/>
                  </a:ext>
                </a:extLst>
              </p:cNvPr>
              <p:cNvSpPr/>
              <p:nvPr/>
            </p:nvSpPr>
            <p:spPr>
              <a:xfrm>
                <a:off x="3877006" y="278325"/>
                <a:ext cx="1025703" cy="102570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D52A778-4439-9ADE-BE2F-62CB13B31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38586" y="400802"/>
                <a:ext cx="721148" cy="721148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20B851D4-0DB0-B59A-85DF-C6238D523D25}"/>
                </a:ext>
              </a:extLst>
            </p:cNvPr>
            <p:cNvGrpSpPr/>
            <p:nvPr/>
          </p:nvGrpSpPr>
          <p:grpSpPr>
            <a:xfrm>
              <a:off x="4547584" y="2859882"/>
              <a:ext cx="1025701" cy="1025701"/>
              <a:chOff x="3872559" y="2859882"/>
              <a:chExt cx="1025701" cy="1025701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99125275-B819-FE73-FFCA-1F6F9D366270}"/>
                  </a:ext>
                </a:extLst>
              </p:cNvPr>
              <p:cNvSpPr/>
              <p:nvPr/>
            </p:nvSpPr>
            <p:spPr>
              <a:xfrm>
                <a:off x="3872559" y="2859882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920F2EF0-5192-0CB4-6CD2-9AB8B94F5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93219" y="2978319"/>
                <a:ext cx="788826" cy="788826"/>
              </a:xfrm>
              <a:prstGeom prst="rect">
                <a:avLst/>
              </a:prstGeom>
            </p:spPr>
          </p:pic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E368542D-DAA5-7BCB-F887-60623BE638AF}"/>
                </a:ext>
              </a:extLst>
            </p:cNvPr>
            <p:cNvGrpSpPr/>
            <p:nvPr/>
          </p:nvGrpSpPr>
          <p:grpSpPr>
            <a:xfrm>
              <a:off x="4547585" y="1569105"/>
              <a:ext cx="1025701" cy="1025701"/>
              <a:chOff x="3872560" y="1569105"/>
              <a:chExt cx="1025701" cy="102570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9F33DCA-814F-AAE9-4FCD-11B3BD650C05}"/>
                  </a:ext>
                </a:extLst>
              </p:cNvPr>
              <p:cNvSpPr/>
              <p:nvPr/>
            </p:nvSpPr>
            <p:spPr>
              <a:xfrm>
                <a:off x="3872560" y="1569105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3F00EA7D-8B07-9E7E-D91E-7414ED91F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93219" y="1682093"/>
                <a:ext cx="788826" cy="788826"/>
              </a:xfrm>
              <a:prstGeom prst="rect">
                <a:avLst/>
              </a:prstGeom>
            </p:spPr>
          </p:pic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EAC058E-86A1-3100-9D0D-D4350F019849}"/>
                </a:ext>
              </a:extLst>
            </p:cNvPr>
            <p:cNvGrpSpPr/>
            <p:nvPr/>
          </p:nvGrpSpPr>
          <p:grpSpPr>
            <a:xfrm>
              <a:off x="4547583" y="4150659"/>
              <a:ext cx="1025701" cy="1025701"/>
              <a:chOff x="3872558" y="4150659"/>
              <a:chExt cx="1025701" cy="1025701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3F73EF2-2BB0-4715-6F0A-E492E450FC35}"/>
                  </a:ext>
                </a:extLst>
              </p:cNvPr>
              <p:cNvSpPr/>
              <p:nvPr/>
            </p:nvSpPr>
            <p:spPr>
              <a:xfrm>
                <a:off x="3872558" y="4150659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38FBB2A4-EEC0-5604-FF8A-A2FBF3A6EA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04703" y="4329339"/>
                <a:ext cx="717040" cy="717040"/>
              </a:xfrm>
              <a:prstGeom prst="rect">
                <a:avLst/>
              </a:prstGeom>
            </p:spPr>
          </p:pic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26B3246-EFC2-BF95-47C3-F4BDE9C461E7}"/>
                </a:ext>
              </a:extLst>
            </p:cNvPr>
            <p:cNvGrpSpPr/>
            <p:nvPr/>
          </p:nvGrpSpPr>
          <p:grpSpPr>
            <a:xfrm>
              <a:off x="4541202" y="5441436"/>
              <a:ext cx="1025701" cy="1025701"/>
              <a:chOff x="3866177" y="5441436"/>
              <a:chExt cx="1025701" cy="1025701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A46D44F3-6A4B-3920-CC42-1F492FE9A0F1}"/>
                  </a:ext>
                </a:extLst>
              </p:cNvPr>
              <p:cNvSpPr/>
              <p:nvPr/>
            </p:nvSpPr>
            <p:spPr>
              <a:xfrm>
                <a:off x="3866177" y="5441436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FC7BCC18-87C0-BB72-9DA6-823B82E6E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21872" y="5590750"/>
                <a:ext cx="727072" cy="727072"/>
              </a:xfrm>
              <a:prstGeom prst="rect">
                <a:avLst/>
              </a:prstGeom>
            </p:spPr>
          </p:pic>
        </p:grp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71E3515F-4CE4-B720-74F4-017398D4415E}"/>
                </a:ext>
              </a:extLst>
            </p:cNvPr>
            <p:cNvCxnSpPr>
              <a:cxnSpLocks/>
              <a:stCxn id="4" idx="3"/>
              <a:endCxn id="57" idx="1"/>
            </p:cNvCxnSpPr>
            <p:nvPr/>
          </p:nvCxnSpPr>
          <p:spPr>
            <a:xfrm flipV="1">
              <a:off x="2976121" y="3372732"/>
              <a:ext cx="1692123" cy="56265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5E662EC-DC7E-7C85-30F7-C9773D0E4DD5}"/>
                </a:ext>
              </a:extLst>
            </p:cNvPr>
            <p:cNvCxnSpPr>
              <a:cxnSpLocks/>
              <a:stCxn id="4" idx="3"/>
              <a:endCxn id="61" idx="1"/>
            </p:cNvCxnSpPr>
            <p:nvPr/>
          </p:nvCxnSpPr>
          <p:spPr>
            <a:xfrm>
              <a:off x="2976121" y="3428997"/>
              <a:ext cx="1703607" cy="1258862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D08924D1-42E8-8AE1-57AF-606FB67FB622}"/>
                </a:ext>
              </a:extLst>
            </p:cNvPr>
            <p:cNvCxnSpPr>
              <a:cxnSpLocks/>
              <a:stCxn id="4" idx="3"/>
              <a:endCxn id="63" idx="1"/>
            </p:cNvCxnSpPr>
            <p:nvPr/>
          </p:nvCxnSpPr>
          <p:spPr>
            <a:xfrm>
              <a:off x="2976121" y="3428997"/>
              <a:ext cx="1720776" cy="2525289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62502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5" grpId="0"/>
      <p:bldP spid="66" grpId="0"/>
      <p:bldP spid="67" grpId="0"/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DD52FFF3-4185-A81B-34F0-6947FDEBF734}"/>
              </a:ext>
            </a:extLst>
          </p:cNvPr>
          <p:cNvSpPr/>
          <p:nvPr/>
        </p:nvSpPr>
        <p:spPr>
          <a:xfrm>
            <a:off x="622883" y="2059913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9980B-3C2E-39A1-950B-725C5A91E4E0}"/>
              </a:ext>
            </a:extLst>
          </p:cNvPr>
          <p:cNvSpPr txBox="1"/>
          <p:nvPr/>
        </p:nvSpPr>
        <p:spPr>
          <a:xfrm>
            <a:off x="436521" y="4925486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55 ~ 65 %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9EEBA05-2438-F69F-82CC-ADCBABC091D3}"/>
              </a:ext>
            </a:extLst>
          </p:cNvPr>
          <p:cNvSpPr/>
          <p:nvPr/>
        </p:nvSpPr>
        <p:spPr>
          <a:xfrm>
            <a:off x="472691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4540550" y="4922678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단백질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7 </a:t>
            </a: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~ 20 %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EC56E5D-965B-2332-B7F0-8F3E631589E6}"/>
              </a:ext>
            </a:extLst>
          </p:cNvPr>
          <p:cNvSpPr/>
          <p:nvPr/>
        </p:nvSpPr>
        <p:spPr>
          <a:xfrm>
            <a:off x="883094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EB645-1AF8-07CE-4080-211D4E2C12BD}"/>
              </a:ext>
            </a:extLst>
          </p:cNvPr>
          <p:cNvSpPr txBox="1"/>
          <p:nvPr/>
        </p:nvSpPr>
        <p:spPr>
          <a:xfrm>
            <a:off x="8644579" y="4922678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지방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15 </a:t>
            </a: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~ 30 %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탄단지</a:t>
            </a:r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71E3894-DBD7-9947-8AD2-8A14F48C2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347" y="2300373"/>
            <a:ext cx="2257243" cy="225724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EA970D8-8B53-7549-7514-E71803779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8067" y="2300373"/>
            <a:ext cx="2257243" cy="225724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A1DDB2F-E3E0-C4A3-83B7-92F813848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1537" y="2400506"/>
            <a:ext cx="2056976" cy="205697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99155F-B77A-A018-B846-DA4AA9A4092F}"/>
              </a:ext>
            </a:extLst>
          </p:cNvPr>
          <p:cNvSpPr/>
          <p:nvPr/>
        </p:nvSpPr>
        <p:spPr>
          <a:xfrm>
            <a:off x="3964885" y="804668"/>
            <a:ext cx="4266347" cy="490906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2020 </a:t>
            </a:r>
            <a:r>
              <a:rPr lang="ko-KR" altLang="en-US" sz="20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한국인 영양소 섭취기준</a:t>
            </a:r>
          </a:p>
        </p:txBody>
      </p:sp>
    </p:spTree>
    <p:extLst>
      <p:ext uri="{BB962C8B-B14F-4D97-AF65-F5344CB8AC3E}">
        <p14:creationId xmlns:p14="http://schemas.microsoft.com/office/powerpoint/2010/main" val="3046503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489D7C-AAD6-0F97-B895-4EC7138EE2F8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</p:spTree>
    <p:extLst>
      <p:ext uri="{BB962C8B-B14F-4D97-AF65-F5344CB8AC3E}">
        <p14:creationId xmlns:p14="http://schemas.microsoft.com/office/powerpoint/2010/main" val="116089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6EBECD-2950-37F2-DC2B-0C674B3CD4AF}"/>
              </a:ext>
            </a:extLst>
          </p:cNvPr>
          <p:cNvGraphicFramePr>
            <a:graphicFrameLocks noGrp="1"/>
          </p:cNvGraphicFramePr>
          <p:nvPr/>
        </p:nvGraphicFramePr>
        <p:xfrm>
          <a:off x="950911" y="773329"/>
          <a:ext cx="10290175" cy="58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025">
                  <a:extLst>
                    <a:ext uri="{9D8B030D-6E8A-4147-A177-3AD203B41FA5}">
                      <a16:colId xmlns:a16="http://schemas.microsoft.com/office/drawing/2014/main" val="361533013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945178965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427097464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53868249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17890116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92659008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3092621682"/>
                    </a:ext>
                  </a:extLst>
                </a:gridCol>
              </a:tblGrid>
              <a:tr h="471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C000"/>
                          </a:solidFill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SUN</a:t>
                      </a:r>
                      <a:endParaRPr lang="ko-KR" altLang="en-US" b="0" dirty="0">
                        <a:solidFill>
                          <a:srgbClr val="FFC000"/>
                        </a:solidFill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MON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TUE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WED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THU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FRI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SAT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290355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59869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2704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252708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343263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32312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C2B00F-E2A0-3E87-7FC1-296A634F03FC}"/>
              </a:ext>
            </a:extLst>
          </p:cNvPr>
          <p:cNvGrpSpPr/>
          <p:nvPr/>
        </p:nvGrpSpPr>
        <p:grpSpPr>
          <a:xfrm>
            <a:off x="1295061" y="126999"/>
            <a:ext cx="9601878" cy="3174481"/>
            <a:chOff x="1295061" y="126999"/>
            <a:chExt cx="9601878" cy="31744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B54233-B9A0-1DA8-3AFD-8F00015A999F}"/>
                </a:ext>
              </a:extLst>
            </p:cNvPr>
            <p:cNvSpPr txBox="1"/>
            <p:nvPr/>
          </p:nvSpPr>
          <p:spPr>
            <a:xfrm>
              <a:off x="3814762" y="126999"/>
              <a:ext cx="4562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2024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3600" dirty="0">
                  <a:solidFill>
                    <a:srgbClr val="7000D8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7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JULY</a:t>
              </a:r>
              <a:endParaRPr lang="ko-KR" altLang="en-US" sz="3600" dirty="0">
                <a:solidFill>
                  <a:srgbClr val="460086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18" name="그림 17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9A136257-1D22-95B8-A51F-80DFFF9B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2455390"/>
              <a:ext cx="846090" cy="846090"/>
            </a:xfrm>
            <a:prstGeom prst="rect">
              <a:avLst/>
            </a:prstGeom>
          </p:spPr>
        </p:pic>
        <p:pic>
          <p:nvPicPr>
            <p:cNvPr id="19" name="그림 18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8ADCF09E-7B35-F661-9C0F-2E9851628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1376118"/>
              <a:ext cx="846090" cy="846090"/>
            </a:xfrm>
            <a:prstGeom prst="rect">
              <a:avLst/>
            </a:prstGeom>
          </p:spPr>
        </p:pic>
        <p:pic>
          <p:nvPicPr>
            <p:cNvPr id="20" name="그림 19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97802CD3-8909-1358-5976-6C636D96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549" y="1376118"/>
              <a:ext cx="846090" cy="846090"/>
            </a:xfrm>
            <a:prstGeom prst="rect">
              <a:avLst/>
            </a:prstGeom>
          </p:spPr>
        </p:pic>
        <p:pic>
          <p:nvPicPr>
            <p:cNvPr id="21" name="그림 20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031FE94B-30C3-4ADD-A854-FF41997E3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2455390"/>
              <a:ext cx="846090" cy="846090"/>
            </a:xfrm>
            <a:prstGeom prst="rect">
              <a:avLst/>
            </a:prstGeom>
          </p:spPr>
        </p:pic>
        <p:pic>
          <p:nvPicPr>
            <p:cNvPr id="22" name="그림 21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BE83730-D679-AB7B-C918-218222A48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0849" y="1376118"/>
              <a:ext cx="846090" cy="846090"/>
            </a:xfrm>
            <a:prstGeom prst="rect">
              <a:avLst/>
            </a:prstGeom>
          </p:spPr>
        </p:pic>
        <p:pic>
          <p:nvPicPr>
            <p:cNvPr id="23" name="그림 2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A118FBB-0452-AEF7-28C3-7DFA8ADCA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249" y="1376118"/>
              <a:ext cx="846090" cy="846090"/>
            </a:xfrm>
            <a:prstGeom prst="rect">
              <a:avLst/>
            </a:prstGeom>
          </p:spPr>
        </p:pic>
        <p:pic>
          <p:nvPicPr>
            <p:cNvPr id="24" name="그림 23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15B6BE8D-FE9A-FA9B-2A97-8317D04A5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1376118"/>
              <a:ext cx="846090" cy="846090"/>
            </a:xfrm>
            <a:prstGeom prst="rect">
              <a:avLst/>
            </a:prstGeom>
          </p:spPr>
        </p:pic>
        <p:pic>
          <p:nvPicPr>
            <p:cNvPr id="25" name="그림 24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F5254FC3-3C06-9624-CE7E-608C816D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1376118"/>
              <a:ext cx="846090" cy="846090"/>
            </a:xfrm>
            <a:prstGeom prst="rect">
              <a:avLst/>
            </a:prstGeom>
          </p:spPr>
        </p:pic>
        <p:pic>
          <p:nvPicPr>
            <p:cNvPr id="26" name="그림 25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AAB1701C-7A90-C046-4601-0FEBDC9C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  <p:pic>
          <p:nvPicPr>
            <p:cNvPr id="27" name="그림 26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E08C0903-478E-34FB-59FC-4C1974F19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061" y="2455390"/>
              <a:ext cx="846090" cy="846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775659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715F5E0-7E79-728F-CFE9-281310996C6A}"/>
              </a:ext>
            </a:extLst>
          </p:cNvPr>
          <p:cNvGrpSpPr/>
          <p:nvPr/>
        </p:nvGrpSpPr>
        <p:grpSpPr>
          <a:xfrm>
            <a:off x="7154334" y="1790081"/>
            <a:ext cx="2480736" cy="4404521"/>
            <a:chOff x="7154336" y="1790080"/>
            <a:chExt cx="2480736" cy="440452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2CD0D1F-515E-FD9A-6661-AA158334759B}"/>
                </a:ext>
              </a:extLst>
            </p:cNvPr>
            <p:cNvGrpSpPr/>
            <p:nvPr/>
          </p:nvGrpSpPr>
          <p:grpSpPr>
            <a:xfrm>
              <a:off x="7154337" y="1790080"/>
              <a:ext cx="2480735" cy="4404521"/>
              <a:chOff x="7154337" y="1790080"/>
              <a:chExt cx="2480735" cy="4404521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7154339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79FB4B-94E6-C27C-ADDE-013DBFFE483A}"/>
                  </a:ext>
                </a:extLst>
              </p:cNvPr>
              <p:cNvSpPr txBox="1"/>
              <p:nvPr/>
            </p:nvSpPr>
            <p:spPr>
              <a:xfrm>
                <a:off x="7154337" y="4994272"/>
                <a:ext cx="24807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매일 섭취하는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사진을 통해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나만의 다이어트 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캘린더 관리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A6AEBA6-5B6A-F5AA-DB2E-A7103EE65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87193" y="2131711"/>
              <a:ext cx="1895145" cy="189514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39D6E8-A1FF-F4A2-C0FA-8685E180FF7E}"/>
                </a:ext>
              </a:extLst>
            </p:cNvPr>
            <p:cNvSpPr txBox="1"/>
            <p:nvPr/>
          </p:nvSpPr>
          <p:spPr>
            <a:xfrm>
              <a:off x="7154336" y="4448611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다이어트 캘린더 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4B0792-7CBD-6F68-2BF4-04FDC3491CAE}"/>
              </a:ext>
            </a:extLst>
          </p:cNvPr>
          <p:cNvGrpSpPr/>
          <p:nvPr/>
        </p:nvGrpSpPr>
        <p:grpSpPr>
          <a:xfrm>
            <a:off x="2556930" y="1790081"/>
            <a:ext cx="2480733" cy="4127522"/>
            <a:chOff x="2556930" y="1790081"/>
            <a:chExt cx="2480733" cy="412752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4F6B59F-8427-BDF9-CD77-BE791F4AD566}"/>
                </a:ext>
              </a:extLst>
            </p:cNvPr>
            <p:cNvGrpSpPr/>
            <p:nvPr/>
          </p:nvGrpSpPr>
          <p:grpSpPr>
            <a:xfrm>
              <a:off x="2556930" y="1790081"/>
              <a:ext cx="2480733" cy="4127522"/>
              <a:chOff x="2556930" y="1790081"/>
              <a:chExt cx="2480733" cy="412752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440026B-915B-9849-BBF6-CA5D88825198}"/>
                  </a:ext>
                </a:extLst>
              </p:cNvPr>
              <p:cNvGrpSpPr/>
              <p:nvPr/>
            </p:nvGrpSpPr>
            <p:grpSpPr>
              <a:xfrm>
                <a:off x="2556930" y="1790081"/>
                <a:ext cx="2480733" cy="2480733"/>
                <a:chOff x="1198030" y="1976749"/>
                <a:chExt cx="2480733" cy="2480733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8FED036E-654F-028D-4AD8-400D4C262858}"/>
                    </a:ext>
                  </a:extLst>
                </p:cNvPr>
                <p:cNvSpPr/>
                <p:nvPr/>
              </p:nvSpPr>
              <p:spPr>
                <a:xfrm>
                  <a:off x="1198030" y="1976749"/>
                  <a:ext cx="2480733" cy="2480733"/>
                </a:xfrm>
                <a:prstGeom prst="roundRect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CAB6D8D6-A4C4-0276-315F-7D767A0E2C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0762" y="2318379"/>
                  <a:ext cx="1975271" cy="1975271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3788D4-1BA8-A5F7-C013-F0F9432FE708}"/>
                  </a:ext>
                </a:extLst>
              </p:cNvPr>
              <p:cNvSpPr txBox="1"/>
              <p:nvPr/>
            </p:nvSpPr>
            <p:spPr>
              <a:xfrm>
                <a:off x="2556930" y="4994273"/>
                <a:ext cx="24807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 사진으로 부터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칼로리</a:t>
                </a:r>
                <a:r>
                  <a:rPr lang="en-US" altLang="ko-KR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</a:t>
                </a: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 산출</a:t>
                </a:r>
                <a:endParaRPr lang="ko-KR" altLang="en-US" sz="4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B2FA5A-4CBF-B493-AEE8-50300D41E29B}"/>
                </a:ext>
              </a:extLst>
            </p:cNvPr>
            <p:cNvSpPr txBox="1"/>
            <p:nvPr/>
          </p:nvSpPr>
          <p:spPr>
            <a:xfrm>
              <a:off x="2556930" y="4448612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 to Kcal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EF47A17-7442-9AA1-D003-C7587472D038}"/>
              </a:ext>
            </a:extLst>
          </p:cNvPr>
          <p:cNvGrpSpPr/>
          <p:nvPr/>
        </p:nvGrpSpPr>
        <p:grpSpPr>
          <a:xfrm>
            <a:off x="269007" y="280796"/>
            <a:ext cx="575733" cy="567268"/>
            <a:chOff x="2548467" y="1820332"/>
            <a:chExt cx="575733" cy="5672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E1101E-1DB0-6741-4379-D294089C86C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9772568-3E34-6B50-6327-A3948805FB5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D7F935-34F2-68F7-5ECC-66588EA18AE0}"/>
              </a:ext>
            </a:extLst>
          </p:cNvPr>
          <p:cNvGrpSpPr/>
          <p:nvPr/>
        </p:nvGrpSpPr>
        <p:grpSpPr>
          <a:xfrm flipH="1">
            <a:off x="11343143" y="280796"/>
            <a:ext cx="575733" cy="567268"/>
            <a:chOff x="2548467" y="1820332"/>
            <a:chExt cx="575733" cy="56726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90BE-6B3A-4E9A-FDF9-2978A5FF75B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C38F771-6601-8DA5-3F1E-5246B680EDC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7523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-0.18854 0.00231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45765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7000D8"/>
                </a:solidFill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7000D8"/>
                </a:solidFill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 for you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09317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바이올렛색, 보라색, 그래픽 디자인이(가) 표시된 사진&#10;&#10;자동 생성된 설명">
            <a:extLst>
              <a:ext uri="{FF2B5EF4-FFF2-40B4-BE49-F238E27FC236}">
                <a16:creationId xmlns:a16="http://schemas.microsoft.com/office/drawing/2014/main" id="{833FA858-6270-F79F-125A-532843A75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5" y="5141507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기획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02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50538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352842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프로젝트 과정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763890D-FDB0-E431-7292-CFA4B1DCC157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2681729" y="4307150"/>
            <a:ext cx="6828540" cy="3413"/>
          </a:xfrm>
          <a:prstGeom prst="line">
            <a:avLst/>
          </a:prstGeom>
          <a:ln w="44450">
            <a:solidFill>
              <a:srgbClr val="7000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828254-8D34-4EA4-ABC2-968C0D002510}"/>
              </a:ext>
            </a:extLst>
          </p:cNvPr>
          <p:cNvGrpSpPr/>
          <p:nvPr/>
        </p:nvGrpSpPr>
        <p:grpSpPr>
          <a:xfrm>
            <a:off x="9510269" y="2344848"/>
            <a:ext cx="1836991" cy="2193822"/>
            <a:chOff x="7657582" y="2344848"/>
            <a:chExt cx="1836991" cy="2193822"/>
          </a:xfrm>
        </p:grpSpPr>
        <p:pic>
          <p:nvPicPr>
            <p:cNvPr id="30" name="그림 29" descr="그래픽, 폰트, 원, 상징이(가) 표시된 사진&#10;&#10;자동 생성된 설명">
              <a:extLst>
                <a:ext uri="{FF2B5EF4-FFF2-40B4-BE49-F238E27FC236}">
                  <a16:creationId xmlns:a16="http://schemas.microsoft.com/office/drawing/2014/main" id="{242649D7-7F03-9938-1EEF-8B1934FA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989" y="2344848"/>
              <a:ext cx="1532176" cy="1532176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1654FC2-DA35-FBED-A8BE-6DAF4FA5ADEC}"/>
                </a:ext>
              </a:extLst>
            </p:cNvPr>
            <p:cNvSpPr/>
            <p:nvPr/>
          </p:nvSpPr>
          <p:spPr>
            <a:xfrm>
              <a:off x="7657582" y="4075630"/>
              <a:ext cx="1836991" cy="46304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5. 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테스트</a:t>
              </a:r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&amp;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시연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B031DF-B694-9CC3-8599-4A8EF69FCB11}"/>
              </a:ext>
            </a:extLst>
          </p:cNvPr>
          <p:cNvGrpSpPr/>
          <p:nvPr/>
        </p:nvGrpSpPr>
        <p:grpSpPr>
          <a:xfrm>
            <a:off x="5177505" y="2330382"/>
            <a:ext cx="1836990" cy="2197235"/>
            <a:chOff x="3034482" y="2344849"/>
            <a:chExt cx="1836990" cy="219723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CE8C53E-05C3-40AC-2F87-41865CA26DCE}"/>
                </a:ext>
              </a:extLst>
            </p:cNvPr>
            <p:cNvSpPr/>
            <p:nvPr/>
          </p:nvSpPr>
          <p:spPr>
            <a:xfrm>
              <a:off x="3034482" y="4079044"/>
              <a:ext cx="1836990" cy="46304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설계</a:t>
              </a:r>
              <a:r>
                <a:rPr lang="en-US" altLang="ko-KR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&amp;</a:t>
              </a:r>
              <a:r>
                <a:rPr lang="ko-KR" altLang="en-US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학습</a:t>
              </a:r>
            </a:p>
          </p:txBody>
        </p:sp>
        <p:pic>
          <p:nvPicPr>
            <p:cNvPr id="22" name="그림 21" descr="그래픽, 그래픽 디자인, 다채로움, 원이(가) 표시된 사진&#10;&#10;자동 생성된 설명">
              <a:extLst>
                <a:ext uri="{FF2B5EF4-FFF2-40B4-BE49-F238E27FC236}">
                  <a16:creationId xmlns:a16="http://schemas.microsoft.com/office/drawing/2014/main" id="{E05D704C-0085-A554-56F7-C99A42F2E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789" y="2344849"/>
              <a:ext cx="1532176" cy="153217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C205F20-4E09-4FD3-52EB-98A0ADC3AFFF}"/>
              </a:ext>
            </a:extLst>
          </p:cNvPr>
          <p:cNvGrpSpPr/>
          <p:nvPr/>
        </p:nvGrpSpPr>
        <p:grpSpPr>
          <a:xfrm>
            <a:off x="844738" y="2395192"/>
            <a:ext cx="1836991" cy="2146890"/>
            <a:chOff x="722930" y="2395192"/>
            <a:chExt cx="1836991" cy="21468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57B3119-E2C2-D914-6859-DC5AF3C038C2}"/>
                </a:ext>
              </a:extLst>
            </p:cNvPr>
            <p:cNvSpPr/>
            <p:nvPr/>
          </p:nvSpPr>
          <p:spPr>
            <a:xfrm>
              <a:off x="722930" y="4079044"/>
              <a:ext cx="1836991" cy="463038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1. 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기획</a:t>
              </a:r>
            </a:p>
          </p:txBody>
        </p:sp>
        <p:pic>
          <p:nvPicPr>
            <p:cNvPr id="24" name="그림 23" descr="그래픽, 폰트, 그래픽 디자인, 스크린샷이(가) 표시된 사진&#10;&#10;자동 생성된 설명">
              <a:extLst>
                <a:ext uri="{FF2B5EF4-FFF2-40B4-BE49-F238E27FC236}">
                  <a16:creationId xmlns:a16="http://schemas.microsoft.com/office/drawing/2014/main" id="{AA440F3B-BD6B-0C62-1B5B-29C903F0E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682" y="2395192"/>
              <a:ext cx="1431485" cy="143148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018065-E6CC-F036-8BEB-EA345A6BEB50}"/>
              </a:ext>
            </a:extLst>
          </p:cNvPr>
          <p:cNvGrpSpPr/>
          <p:nvPr/>
        </p:nvGrpSpPr>
        <p:grpSpPr>
          <a:xfrm>
            <a:off x="7343889" y="2344848"/>
            <a:ext cx="1836986" cy="2197236"/>
            <a:chOff x="5346034" y="2344848"/>
            <a:chExt cx="1836986" cy="219723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D824441-C13C-1A60-0570-4F9F1A81110B}"/>
                </a:ext>
              </a:extLst>
            </p:cNvPr>
            <p:cNvSpPr/>
            <p:nvPr/>
          </p:nvSpPr>
          <p:spPr>
            <a:xfrm>
              <a:off x="5346034" y="4079044"/>
              <a:ext cx="1836986" cy="46304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4. FE&amp;BE 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</a:t>
              </a:r>
            </a:p>
          </p:txBody>
        </p:sp>
        <p:pic>
          <p:nvPicPr>
            <p:cNvPr id="26" name="그림 25" descr="그래픽, 그래픽 디자인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E3DC68FC-F96B-88A3-B34E-03CE3C843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538" y="2344848"/>
              <a:ext cx="1532176" cy="1532176"/>
            </a:xfrm>
            <a:prstGeom prst="rect">
              <a:avLst/>
            </a:prstGeom>
          </p:spPr>
        </p:pic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B0AAE9FE-886C-3A29-E87B-218315EF2237}"/>
              </a:ext>
            </a:extLst>
          </p:cNvPr>
          <p:cNvSpPr txBox="1"/>
          <p:nvPr/>
        </p:nvSpPr>
        <p:spPr>
          <a:xfrm>
            <a:off x="637983" y="4847073"/>
            <a:ext cx="22504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주제 선정 및 기획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기능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정의 등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표준문서 작성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F4084FC-33E5-680A-84B4-924DBF787E37}"/>
              </a:ext>
            </a:extLst>
          </p:cNvPr>
          <p:cNvSpPr txBox="1"/>
          <p:nvPr/>
        </p:nvSpPr>
        <p:spPr>
          <a:xfrm>
            <a:off x="4752731" y="4851256"/>
            <a:ext cx="268653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설계 및 학습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객체탐지 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음식분류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</a:p>
          <a:p>
            <a:pPr algn="ctr"/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설계 및 학습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ACEBC42-6529-0B2D-07D6-9EA27849C625}"/>
              </a:ext>
            </a:extLst>
          </p:cNvPr>
          <p:cNvSpPr txBox="1"/>
          <p:nvPr/>
        </p:nvSpPr>
        <p:spPr>
          <a:xfrm>
            <a:off x="6843390" y="4851256"/>
            <a:ext cx="28301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APP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및 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BE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서버 개발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&amp;DB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서빙용 서버 구축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모바일 애플리케이션 개발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1519E10A-9490-1CEC-9A52-42F4718E5648}"/>
              </a:ext>
            </a:extLst>
          </p:cNvPr>
          <p:cNvSpPr txBox="1"/>
          <p:nvPr/>
        </p:nvSpPr>
        <p:spPr>
          <a:xfrm>
            <a:off x="9013673" y="4847073"/>
            <a:ext cx="28301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기능 테스트 및 마무리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개발한 서비스의 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테스트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발표 및 시연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7CBA8D-39E5-7643-EFF0-C9FC8C081574}"/>
              </a:ext>
            </a:extLst>
          </p:cNvPr>
          <p:cNvSpPr/>
          <p:nvPr/>
        </p:nvSpPr>
        <p:spPr>
          <a:xfrm>
            <a:off x="3011123" y="4064577"/>
            <a:ext cx="1836988" cy="463040"/>
          </a:xfrm>
          <a:prstGeom prst="roundRect">
            <a:avLst/>
          </a:prstGeom>
          <a:solidFill>
            <a:srgbClr val="46008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1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정제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1B1F2-C810-763C-E3A3-150050EA5490}"/>
              </a:ext>
            </a:extLst>
          </p:cNvPr>
          <p:cNvSpPr txBox="1"/>
          <p:nvPr/>
        </p:nvSpPr>
        <p:spPr>
          <a:xfrm>
            <a:off x="2804368" y="4847073"/>
            <a:ext cx="22504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수집 및 정제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학습을 위해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데이터를 선별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전처리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23" name="그림 22" descr="그래픽, 보라색, 다채로움, 예술이(가) 표시된 사진&#10;&#10;자동 생성된 설명">
            <a:extLst>
              <a:ext uri="{FF2B5EF4-FFF2-40B4-BE49-F238E27FC236}">
                <a16:creationId xmlns:a16="http://schemas.microsoft.com/office/drawing/2014/main" id="{2137C908-4064-BEDE-18EA-9C885319F1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29" y="2339313"/>
            <a:ext cx="1532176" cy="15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7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3"/>
            <a:ext cx="3528426" cy="545927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일정 관리</a:t>
            </a:r>
          </a:p>
        </p:txBody>
      </p: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3F28A6D0-6C08-9A65-58D7-294867FD86C0}"/>
              </a:ext>
            </a:extLst>
          </p:cNvPr>
          <p:cNvCxnSpPr>
            <a:cxnSpLocks/>
          </p:cNvCxnSpPr>
          <p:nvPr/>
        </p:nvCxnSpPr>
        <p:spPr>
          <a:xfrm>
            <a:off x="1502661" y="5249713"/>
            <a:ext cx="101803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981B418-170D-8B29-ECEC-4E1C9CE5F3EE}"/>
              </a:ext>
            </a:extLst>
          </p:cNvPr>
          <p:cNvGraphicFramePr>
            <a:graphicFrameLocks noGrp="1"/>
          </p:cNvGraphicFramePr>
          <p:nvPr/>
        </p:nvGraphicFramePr>
        <p:xfrm>
          <a:off x="366109" y="2271503"/>
          <a:ext cx="11414429" cy="3627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6354">
                  <a:extLst>
                    <a:ext uri="{9D8B030D-6E8A-4147-A177-3AD203B41FA5}">
                      <a16:colId xmlns:a16="http://schemas.microsoft.com/office/drawing/2014/main" val="336923878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85562851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32029474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7330240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606833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1533694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90829302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9891532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27734706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169044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3830057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08413281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4301280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62721072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01032639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300050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88788276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8349441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1522996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289893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58888531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4349590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42154859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23828380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009541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47862737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기획 정의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52706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데이터 정제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0356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양추정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69838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음식분류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1662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객체탐지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90365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FE, BE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42653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앱 테스트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산출물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0288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D0A883-53B5-34E9-69C2-AB60C0FAA5CF}"/>
              </a:ext>
            </a:extLst>
          </p:cNvPr>
          <p:cNvGraphicFramePr>
            <a:graphicFrameLocks noGrp="1"/>
          </p:cNvGraphicFramePr>
          <p:nvPr/>
        </p:nvGraphicFramePr>
        <p:xfrm>
          <a:off x="1602463" y="1337755"/>
          <a:ext cx="10178075" cy="933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123">
                  <a:extLst>
                    <a:ext uri="{9D8B030D-6E8A-4147-A177-3AD203B41FA5}">
                      <a16:colId xmlns:a16="http://schemas.microsoft.com/office/drawing/2014/main" val="3185562851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32029474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7330240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606833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1533694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90829302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9891532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27734706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169044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3830057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08413281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4301280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62721072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01032639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300050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88788276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8349441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1522996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289893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58888531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4349590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42154859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23828380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009541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47862737"/>
                    </a:ext>
                  </a:extLst>
                </a:gridCol>
              </a:tblGrid>
              <a:tr h="46687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426530"/>
                  </a:ext>
                </a:extLst>
              </a:tr>
              <a:tr h="466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12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02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06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352842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요구사항 정의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357E6E2-C4D3-AB9F-B971-354B53AA0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695797"/>
              </p:ext>
            </p:extLst>
          </p:nvPr>
        </p:nvGraphicFramePr>
        <p:xfrm>
          <a:off x="556875" y="1542330"/>
          <a:ext cx="5386725" cy="46915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021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639956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53748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78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대분류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요구사항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53912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MEM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로그아웃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로그아웃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회원정보수정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456520"/>
                  </a:ext>
                </a:extLst>
              </a:tr>
              <a:tr h="53912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DIET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</a:t>
                      </a:r>
                      <a:endParaRPr lang="en-US" altLang="ko-KR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계획수립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신체정보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하루 권장 섭취량 산출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46928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B120764-A0E3-2D9F-E45E-0E331CB55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738662"/>
              </p:ext>
            </p:extLst>
          </p:nvPr>
        </p:nvGraphicFramePr>
        <p:xfrm>
          <a:off x="6199850" y="1542330"/>
          <a:ext cx="5386725" cy="46915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4554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646784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55387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67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대분류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요구사항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381105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DIET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일정관리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캘린더 생성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카메라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갤러리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텍스트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456520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진행상황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469286"/>
                  </a:ext>
                </a:extLst>
              </a:tr>
              <a:tr h="521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칼로리 섭취량 추이 그래프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694393"/>
                  </a:ext>
                </a:extLst>
              </a:tr>
              <a:tr h="521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진행률 그래프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3990510"/>
                  </a:ext>
                </a:extLst>
              </a:tr>
              <a:tr h="306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정보수정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신체정보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102589"/>
                  </a:ext>
                </a:extLst>
              </a:tr>
              <a:tr h="306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078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18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CCADE63-4CB8-5245-9853-AF3E7A37966A}"/>
              </a:ext>
            </a:extLst>
          </p:cNvPr>
          <p:cNvSpPr/>
          <p:nvPr/>
        </p:nvSpPr>
        <p:spPr>
          <a:xfrm>
            <a:off x="448734" y="2619168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Contents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74DADC3-E660-E96B-7688-2DCB15025BEB}"/>
              </a:ext>
            </a:extLst>
          </p:cNvPr>
          <p:cNvCxnSpPr>
            <a:cxnSpLocks/>
          </p:cNvCxnSpPr>
          <p:nvPr/>
        </p:nvCxnSpPr>
        <p:spPr>
          <a:xfrm>
            <a:off x="7344384" y="-97277"/>
            <a:ext cx="0" cy="7052553"/>
          </a:xfrm>
          <a:prstGeom prst="line">
            <a:avLst/>
          </a:prstGeom>
          <a:ln w="53975">
            <a:solidFill>
              <a:srgbClr val="7000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446EF71-910A-F810-623D-5A9A5AD15030}"/>
              </a:ext>
            </a:extLst>
          </p:cNvPr>
          <p:cNvGrpSpPr/>
          <p:nvPr/>
        </p:nvGrpSpPr>
        <p:grpSpPr>
          <a:xfrm>
            <a:off x="4815225" y="5433117"/>
            <a:ext cx="7006545" cy="1052390"/>
            <a:chOff x="4815225" y="5433117"/>
            <a:chExt cx="7006545" cy="105239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B9E0889-3320-E5EB-F4FC-FA055BDE64E2}"/>
                </a:ext>
              </a:extLst>
            </p:cNvPr>
            <p:cNvSpPr txBox="1"/>
            <p:nvPr/>
          </p:nvSpPr>
          <p:spPr>
            <a:xfrm>
              <a:off x="7716913" y="5777853"/>
              <a:ext cx="41048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QnA</a:t>
              </a: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71D1FFF-201E-49DB-175D-7BD3B816D135}"/>
                </a:ext>
              </a:extLst>
            </p:cNvPr>
            <p:cNvSpPr/>
            <p:nvPr/>
          </p:nvSpPr>
          <p:spPr>
            <a:xfrm>
              <a:off x="6971846" y="5586779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05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88" name="그림 87" descr="그래픽, 클립아트, 원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73C13D4E-91EA-C072-7012-7FEBBBF90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5433117"/>
              <a:ext cx="1052390" cy="1052390"/>
            </a:xfrm>
            <a:prstGeom prst="rect">
              <a:avLst/>
            </a:prstGeom>
          </p:spPr>
        </p:pic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A23212B7-85D4-EC50-16D4-674777BB8485}"/>
              </a:ext>
            </a:extLst>
          </p:cNvPr>
          <p:cNvGrpSpPr/>
          <p:nvPr/>
        </p:nvGrpSpPr>
        <p:grpSpPr>
          <a:xfrm>
            <a:off x="4818278" y="4167960"/>
            <a:ext cx="7003492" cy="1052390"/>
            <a:chOff x="4818278" y="4167960"/>
            <a:chExt cx="7003492" cy="105239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3B3EC62-182C-3DB9-0D2A-0AA59D7B6627}"/>
                </a:ext>
              </a:extLst>
            </p:cNvPr>
            <p:cNvSpPr txBox="1"/>
            <p:nvPr/>
          </p:nvSpPr>
          <p:spPr>
            <a:xfrm>
              <a:off x="7716913" y="4509489"/>
              <a:ext cx="4104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결과물 소개</a:t>
              </a: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C1A7536-E561-F001-BBA1-0B2F6767B198}"/>
                </a:ext>
              </a:extLst>
            </p:cNvPr>
            <p:cNvSpPr/>
            <p:nvPr/>
          </p:nvSpPr>
          <p:spPr>
            <a:xfrm>
              <a:off x="6971846" y="4321622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04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0" name="그림 89" descr="보라색, 큐브, 디자인이(가) 표시된 사진&#10;&#10;자동 생성된 설명">
              <a:extLst>
                <a:ext uri="{FF2B5EF4-FFF2-40B4-BE49-F238E27FC236}">
                  <a16:creationId xmlns:a16="http://schemas.microsoft.com/office/drawing/2014/main" id="{06607C6C-790D-4237-7420-949721E8B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278" y="4167960"/>
              <a:ext cx="1052390" cy="1052390"/>
            </a:xfrm>
            <a:prstGeom prst="rect">
              <a:avLst/>
            </a:prstGeom>
          </p:spPr>
        </p:pic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3C9D3B7-D381-77EE-28CC-D104F548EC3C}"/>
              </a:ext>
            </a:extLst>
          </p:cNvPr>
          <p:cNvGrpSpPr/>
          <p:nvPr/>
        </p:nvGrpSpPr>
        <p:grpSpPr>
          <a:xfrm>
            <a:off x="4815225" y="2902802"/>
            <a:ext cx="7006545" cy="1052391"/>
            <a:chOff x="4815225" y="2902802"/>
            <a:chExt cx="7006545" cy="105239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E75ECD-7B0B-4B46-83C1-E1B98D9D4705}"/>
                </a:ext>
              </a:extLst>
            </p:cNvPr>
            <p:cNvSpPr txBox="1"/>
            <p:nvPr/>
          </p:nvSpPr>
          <p:spPr>
            <a:xfrm>
              <a:off x="7716913" y="3241125"/>
              <a:ext cx="4104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과정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F7022B1-9F0A-E5DE-A209-73000BFCB2ED}"/>
                </a:ext>
              </a:extLst>
            </p:cNvPr>
            <p:cNvSpPr/>
            <p:nvPr/>
          </p:nvSpPr>
          <p:spPr>
            <a:xfrm>
              <a:off x="6971850" y="3056465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03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2" name="그림 91" descr="그래픽, 다채로움, 원, 폰트이(가) 표시된 사진&#10;&#10;자동 생성된 설명">
              <a:extLst>
                <a:ext uri="{FF2B5EF4-FFF2-40B4-BE49-F238E27FC236}">
                  <a16:creationId xmlns:a16="http://schemas.microsoft.com/office/drawing/2014/main" id="{E75BF011-7180-89B8-C430-B5FF4F16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2902802"/>
              <a:ext cx="1052391" cy="1052391"/>
            </a:xfrm>
            <a:prstGeom prst="rect">
              <a:avLst/>
            </a:prstGeom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CE1C82AB-94E2-94E0-B30D-38A21D529AA8}"/>
              </a:ext>
            </a:extLst>
          </p:cNvPr>
          <p:cNvGrpSpPr/>
          <p:nvPr/>
        </p:nvGrpSpPr>
        <p:grpSpPr>
          <a:xfrm>
            <a:off x="4815224" y="1637644"/>
            <a:ext cx="7006547" cy="1052391"/>
            <a:chOff x="4815224" y="1637644"/>
            <a:chExt cx="7006547" cy="105239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B90AAF-0F77-2E85-2009-8F0EBAC3153E}"/>
                </a:ext>
              </a:extLst>
            </p:cNvPr>
            <p:cNvSpPr txBox="1"/>
            <p:nvPr/>
          </p:nvSpPr>
          <p:spPr>
            <a:xfrm>
              <a:off x="7716913" y="1979174"/>
              <a:ext cx="4104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기획</a:t>
              </a: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B71A099-A09C-B421-59FE-7AD682570D62}"/>
                </a:ext>
              </a:extLst>
            </p:cNvPr>
            <p:cNvSpPr/>
            <p:nvPr/>
          </p:nvSpPr>
          <p:spPr>
            <a:xfrm>
              <a:off x="6971846" y="1791308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02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4" name="그림 93" descr="그래픽, 바이올렛색, 보라색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03992883-F009-71DF-DAD2-76BC51A61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4" y="1637644"/>
              <a:ext cx="1052391" cy="1052391"/>
            </a:xfrm>
            <a:prstGeom prst="rect">
              <a:avLst/>
            </a:prstGeom>
          </p:spPr>
        </p:pic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AADB6482-D071-4EBB-E494-3FDE3A3F614C}"/>
              </a:ext>
            </a:extLst>
          </p:cNvPr>
          <p:cNvGrpSpPr/>
          <p:nvPr/>
        </p:nvGrpSpPr>
        <p:grpSpPr>
          <a:xfrm>
            <a:off x="4815225" y="372486"/>
            <a:ext cx="7006547" cy="1052392"/>
            <a:chOff x="4815225" y="372486"/>
            <a:chExt cx="7006547" cy="105239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8708988-9C96-FECE-2A39-667236BA13C1}"/>
                </a:ext>
              </a:extLst>
            </p:cNvPr>
            <p:cNvSpPr txBox="1"/>
            <p:nvPr/>
          </p:nvSpPr>
          <p:spPr>
            <a:xfrm>
              <a:off x="7716913" y="717223"/>
              <a:ext cx="4104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개요</a:t>
              </a: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9A20A78-BBDB-3728-B333-023DC498A4C9}"/>
                </a:ext>
              </a:extLst>
            </p:cNvPr>
            <p:cNvSpPr/>
            <p:nvPr/>
          </p:nvSpPr>
          <p:spPr>
            <a:xfrm>
              <a:off x="6971850" y="526151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01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6" name="그림 95" descr="그래픽, 클립아트, 그림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212C9BE6-396B-A481-74A5-DD7D9A7BC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372486"/>
              <a:ext cx="1052392" cy="1052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445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정의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78C3EE-2B0A-E4F9-24B4-817D5B626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36829"/>
              </p:ext>
            </p:extLst>
          </p:nvPr>
        </p:nvGraphicFramePr>
        <p:xfrm>
          <a:off x="483704" y="1652397"/>
          <a:ext cx="5386725" cy="4036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3264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868557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464904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92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세부기능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APP </a:t>
                      </a:r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페이지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50568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APP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초기관리기능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 입력 화면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4867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로그인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5345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사전 데이터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처리 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정보 입력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신체정보 입력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246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하루 권장 섭취량 산출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다이어트 기간 입력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8144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메인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홈 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목표일 표시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메인 홈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657809"/>
                  </a:ext>
                </a:extLst>
              </a:tr>
              <a:tr h="3273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응원 메시지 표시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327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현재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&amp;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목표 체중 표시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69991"/>
                  </a:ext>
                </a:extLst>
              </a:tr>
              <a:tr h="35615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당일 섭취 영양소 표시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41473B6-B0AA-74D6-776F-63AFAB0E0050}"/>
              </a:ext>
            </a:extLst>
          </p:cNvPr>
          <p:cNvSpPr txBox="1"/>
          <p:nvPr/>
        </p:nvSpPr>
        <p:spPr>
          <a:xfrm>
            <a:off x="2746179" y="5978761"/>
            <a:ext cx="861774" cy="14475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…</a:t>
            </a:r>
            <a:endParaRPr lang="ko-KR" altLang="en-US" sz="4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72BA0FA-2B14-F5C2-4512-B152CB870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541440"/>
              </p:ext>
            </p:extLst>
          </p:nvPr>
        </p:nvGraphicFramePr>
        <p:xfrm>
          <a:off x="6199850" y="1652397"/>
          <a:ext cx="5508446" cy="40387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5715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818861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33870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637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세부기능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APP </a:t>
                      </a:r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페이지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292403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다이어트 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캘린더 기능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갤러리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0844731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79064566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카메라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5735077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46895793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13084674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텍스트</a:t>
                      </a:r>
                      <a:r>
                        <a:rPr lang="en-US" altLang="ko-KR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723365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7145401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2066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진행상황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시각화 기능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칼로리 섭취량</a:t>
                      </a:r>
                      <a:endParaRPr lang="en-US" altLang="ko-KR" sz="1400" dirty="0"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추이 그래프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진행상황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20668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진행률 그래프 </a:t>
                      </a:r>
                      <a:endParaRPr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3977634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FE3A101-0C5A-E4BD-C7DA-641587A8C087}"/>
              </a:ext>
            </a:extLst>
          </p:cNvPr>
          <p:cNvSpPr txBox="1"/>
          <p:nvPr/>
        </p:nvSpPr>
        <p:spPr>
          <a:xfrm>
            <a:off x="8584047" y="5973181"/>
            <a:ext cx="861774" cy="14475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…</a:t>
            </a:r>
            <a:endParaRPr lang="ko-KR" altLang="en-US" sz="4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44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데이터 정의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9A32B-E19C-4730-0AF0-415229224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695019"/>
              </p:ext>
            </p:extLst>
          </p:nvPr>
        </p:nvGraphicFramePr>
        <p:xfrm>
          <a:off x="556872" y="1440209"/>
          <a:ext cx="11081849" cy="4935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293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5148470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3578086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테이블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역할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user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사용자 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ID, PW,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닉네임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성별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생년월일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키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체중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 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수정일자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 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 정보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activity_level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등급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등급 설명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계수 정보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4025606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 err="1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diet_period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시작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종료 일시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기초 대사량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대사량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총 소비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권장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정보 관리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기간에 따른 필수 정보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518429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 err="1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daily_diet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식단 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다이어트 성공 여부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섭취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섭취 영양정보 관리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다이어트 성공 여부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706888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diet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등록일자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수정일자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이미지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사용자가 등록한 식단 정보 관리</a:t>
                      </a:r>
                      <a:endParaRPr lang="en-US" altLang="ko-KR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2611230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food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endParaRPr lang="ko-KR" altLang="en-US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음식정보 테이블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음식의 실제 영양정보 제공</a:t>
                      </a:r>
                      <a:endParaRPr lang="en-US" altLang="ko-KR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7088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52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3" y="619464"/>
            <a:ext cx="3211833" cy="5612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Tech Stack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3074F60-3318-67B1-AE23-13AB79CDADAE}"/>
              </a:ext>
            </a:extLst>
          </p:cNvPr>
          <p:cNvGrpSpPr/>
          <p:nvPr/>
        </p:nvGrpSpPr>
        <p:grpSpPr>
          <a:xfrm>
            <a:off x="3303830" y="1573626"/>
            <a:ext cx="2832677" cy="4443447"/>
            <a:chOff x="3377619" y="1878696"/>
            <a:chExt cx="2832677" cy="4443447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CF0C709-6B7D-2AD3-4A3F-D56F4C2B8CB6}"/>
                </a:ext>
              </a:extLst>
            </p:cNvPr>
            <p:cNvSpPr/>
            <p:nvPr/>
          </p:nvSpPr>
          <p:spPr>
            <a:xfrm>
              <a:off x="3377619" y="1878696"/>
              <a:ext cx="2831221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언어 및 프레임워크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C043D9AC-DD71-3DB5-07D6-0EF5F2F697F0}"/>
                </a:ext>
              </a:extLst>
            </p:cNvPr>
            <p:cNvSpPr/>
            <p:nvPr/>
          </p:nvSpPr>
          <p:spPr>
            <a:xfrm>
              <a:off x="3379075" y="2664279"/>
              <a:ext cx="2831221" cy="365786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5" name="그림 34" descr="폰트, 그래픽, 로고, 클립아트이(가) 표시된 사진&#10;&#10;자동 생성된 설명">
              <a:extLst>
                <a:ext uri="{FF2B5EF4-FFF2-40B4-BE49-F238E27FC236}">
                  <a16:creationId xmlns:a16="http://schemas.microsoft.com/office/drawing/2014/main" id="{D73D7817-9E7B-8218-454B-6C87D7879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899" y="5166190"/>
              <a:ext cx="1743579" cy="1096118"/>
            </a:xfrm>
            <a:prstGeom prst="rect">
              <a:avLst/>
            </a:prstGeom>
          </p:spPr>
        </p:pic>
        <p:pic>
          <p:nvPicPr>
            <p:cNvPr id="36" name="그래픽 35">
              <a:extLst>
                <a:ext uri="{FF2B5EF4-FFF2-40B4-BE49-F238E27FC236}">
                  <a16:creationId xmlns:a16="http://schemas.microsoft.com/office/drawing/2014/main" id="{3CE23ABF-C343-265D-734D-B7E5EF7D4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961" y="2846837"/>
              <a:ext cx="929209" cy="1077038"/>
            </a:xfrm>
            <a:prstGeom prst="rect">
              <a:avLst/>
            </a:prstGeom>
          </p:spPr>
        </p:pic>
        <p:pic>
          <p:nvPicPr>
            <p:cNvPr id="38" name="그림 37" descr="폰트, 그래픽, 로고, 상징이(가) 표시된 사진&#10;&#10;자동 생성된 설명">
              <a:extLst>
                <a:ext uri="{FF2B5EF4-FFF2-40B4-BE49-F238E27FC236}">
                  <a16:creationId xmlns:a16="http://schemas.microsoft.com/office/drawing/2014/main" id="{8DF4834C-A09F-973C-AED9-D15654E8D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316" y="4257819"/>
              <a:ext cx="1488255" cy="763275"/>
            </a:xfrm>
            <a:prstGeom prst="rect">
              <a:avLst/>
            </a:prstGeom>
          </p:spPr>
        </p:pic>
        <p:pic>
          <p:nvPicPr>
            <p:cNvPr id="52" name="그림 51" descr="그래픽, 폰트, 그래픽 디자인, 원이(가) 표시된 사진&#10;&#10;자동 생성된 설명">
              <a:extLst>
                <a:ext uri="{FF2B5EF4-FFF2-40B4-BE49-F238E27FC236}">
                  <a16:creationId xmlns:a16="http://schemas.microsoft.com/office/drawing/2014/main" id="{91285042-FB6D-9072-EAC1-2F505FFE5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329" y="2957419"/>
              <a:ext cx="929209" cy="994417"/>
            </a:xfrm>
            <a:prstGeom prst="rect">
              <a:avLst/>
            </a:prstGeom>
          </p:spPr>
        </p:pic>
        <p:pic>
          <p:nvPicPr>
            <p:cNvPr id="54" name="그림 53" descr="폰트, 번호, 그래픽, 상징이(가) 표시된 사진&#10;&#10;자동 생성된 설명">
              <a:extLst>
                <a:ext uri="{FF2B5EF4-FFF2-40B4-BE49-F238E27FC236}">
                  <a16:creationId xmlns:a16="http://schemas.microsoft.com/office/drawing/2014/main" id="{3EDA549D-67EC-CFA4-3F03-C015C4F4F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067" y="5138229"/>
              <a:ext cx="1077038" cy="1077038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35F7145-B663-ABAD-F202-76EAF188A2B4}"/>
              </a:ext>
            </a:extLst>
          </p:cNvPr>
          <p:cNvGrpSpPr/>
          <p:nvPr/>
        </p:nvGrpSpPr>
        <p:grpSpPr>
          <a:xfrm>
            <a:off x="316636" y="1571364"/>
            <a:ext cx="2827352" cy="4440474"/>
            <a:chOff x="316636" y="1881669"/>
            <a:chExt cx="2827352" cy="4440474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8A6C004-825C-A019-8D66-8B28579298C3}"/>
                </a:ext>
              </a:extLst>
            </p:cNvPr>
            <p:cNvSpPr/>
            <p:nvPr/>
          </p:nvSpPr>
          <p:spPr>
            <a:xfrm>
              <a:off x="423057" y="2689922"/>
              <a:ext cx="2720931" cy="3632221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6A75CE6-A21C-4681-AE70-E9E4FEF2D905}"/>
                </a:ext>
              </a:extLst>
            </p:cNvPr>
            <p:cNvSpPr/>
            <p:nvPr/>
          </p:nvSpPr>
          <p:spPr>
            <a:xfrm>
              <a:off x="421602" y="1881669"/>
              <a:ext cx="2722251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협업</a:t>
              </a:r>
              <a:r>
                <a:rPr lang="en-US" altLang="ko-KR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및 버전관리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661B23BD-28C3-86D3-AD22-47B44AB3F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234" y="5677331"/>
              <a:ext cx="1745253" cy="44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GitHub Logo">
              <a:extLst>
                <a:ext uri="{FF2B5EF4-FFF2-40B4-BE49-F238E27FC236}">
                  <a16:creationId xmlns:a16="http://schemas.microsoft.com/office/drawing/2014/main" id="{AFAF2328-3C79-3D46-DDD7-4D2F9DE143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36" y="4405198"/>
              <a:ext cx="1745253" cy="982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GitKraken logo">
              <a:extLst>
                <a:ext uri="{FF2B5EF4-FFF2-40B4-BE49-F238E27FC236}">
                  <a16:creationId xmlns:a16="http://schemas.microsoft.com/office/drawing/2014/main" id="{5D10C953-18E8-D1ED-D169-1EB4C7639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9166" y="4272308"/>
              <a:ext cx="1253200" cy="1252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그림 30" descr="텍스트, 폰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90CB2E94-AD42-0A53-A43F-EBCEC203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051" y="2742562"/>
              <a:ext cx="1564230" cy="869017"/>
            </a:xfrm>
            <a:prstGeom prst="rect">
              <a:avLst/>
            </a:prstGeom>
          </p:spPr>
        </p:pic>
        <p:pic>
          <p:nvPicPr>
            <p:cNvPr id="57" name="그래픽 56">
              <a:extLst>
                <a:ext uri="{FF2B5EF4-FFF2-40B4-BE49-F238E27FC236}">
                  <a16:creationId xmlns:a16="http://schemas.microsoft.com/office/drawing/2014/main" id="{B7694CB3-BA3E-8CC6-B2D6-C4B143885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2085" y="3703366"/>
              <a:ext cx="1718364" cy="473581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5304C35-F860-D1FA-455F-FE397BA9A29F}"/>
              </a:ext>
            </a:extLst>
          </p:cNvPr>
          <p:cNvGrpSpPr/>
          <p:nvPr/>
        </p:nvGrpSpPr>
        <p:grpSpPr>
          <a:xfrm>
            <a:off x="4873574" y="1568391"/>
            <a:ext cx="4090477" cy="4443447"/>
            <a:chOff x="4986691" y="1878696"/>
            <a:chExt cx="4090477" cy="4443447"/>
          </a:xfrm>
        </p:grpSpPr>
        <p:pic>
          <p:nvPicPr>
            <p:cNvPr id="4" name="그림 3" descr="폰트, 그래픽, 로고, 원이(가) 표시된 사진&#10;&#10;자동 생성된 설명">
              <a:extLst>
                <a:ext uri="{FF2B5EF4-FFF2-40B4-BE49-F238E27FC236}">
                  <a16:creationId xmlns:a16="http://schemas.microsoft.com/office/drawing/2014/main" id="{AC211321-C8D1-2708-F6CA-F2D334F41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6691" y="4317067"/>
              <a:ext cx="1104769" cy="488319"/>
            </a:xfrm>
            <a:prstGeom prst="rect">
              <a:avLst/>
            </a:prstGeom>
          </p:spPr>
        </p:pic>
        <p:pic>
          <p:nvPicPr>
            <p:cNvPr id="5" name="그림 4" descr="폰트, 그래픽, 스크린샷, 로고이(가) 표시된 사진&#10;&#10;자동 생성된 설명">
              <a:extLst>
                <a:ext uri="{FF2B5EF4-FFF2-40B4-BE49-F238E27FC236}">
                  <a16:creationId xmlns:a16="http://schemas.microsoft.com/office/drawing/2014/main" id="{2458FB2C-D988-66C6-D83C-D621E2641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9384" y="3089110"/>
              <a:ext cx="1170563" cy="339464"/>
            </a:xfrm>
            <a:prstGeom prst="rect">
              <a:avLst/>
            </a:prstGeom>
          </p:spPr>
        </p:pic>
        <p:pic>
          <p:nvPicPr>
            <p:cNvPr id="6" name="그림 5" descr="그래픽, 원, 상징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C1196ADA-1FFC-ED00-2F07-1EF2E7C2C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5873" y="4964215"/>
              <a:ext cx="889948" cy="1096119"/>
            </a:xfrm>
            <a:prstGeom prst="rect">
              <a:avLst/>
            </a:prstGeom>
          </p:spPr>
        </p:pic>
        <p:pic>
          <p:nvPicPr>
            <p:cNvPr id="8" name="그림 7" descr="그래픽, 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F1D424D9-E219-A663-F772-73A853EC8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7548" y="3536069"/>
              <a:ext cx="1010227" cy="1346192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661C953D-5226-8A9C-489E-D5EBC74A2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44422" y="3673757"/>
              <a:ext cx="1768831" cy="1131629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541F32D-2142-64F3-E274-CAD0F717ABAE}"/>
                </a:ext>
              </a:extLst>
            </p:cNvPr>
            <p:cNvSpPr/>
            <p:nvPr/>
          </p:nvSpPr>
          <p:spPr>
            <a:xfrm>
              <a:off x="6398471" y="2661349"/>
              <a:ext cx="2678697" cy="366079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245833D-8D20-08FA-9A54-BD1E0C820A0F}"/>
                </a:ext>
              </a:extLst>
            </p:cNvPr>
            <p:cNvSpPr/>
            <p:nvPr/>
          </p:nvSpPr>
          <p:spPr>
            <a:xfrm>
              <a:off x="6398471" y="1878696"/>
              <a:ext cx="2678697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딥러닝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59" name="그림 58" descr="그래픽, 클립아트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7D1F9E7-9D45-04F0-A09F-C94CE91E6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0211" y="5167852"/>
              <a:ext cx="1450625" cy="770339"/>
            </a:xfrm>
            <a:prstGeom prst="rect">
              <a:avLst/>
            </a:prstGeom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1625A68-6CDB-B2B1-52FF-2D7C2ADFFACA}"/>
              </a:ext>
            </a:extLst>
          </p:cNvPr>
          <p:cNvGrpSpPr/>
          <p:nvPr/>
        </p:nvGrpSpPr>
        <p:grpSpPr>
          <a:xfrm>
            <a:off x="9112898" y="1519338"/>
            <a:ext cx="2656047" cy="4444678"/>
            <a:chOff x="9112898" y="1829643"/>
            <a:chExt cx="2656047" cy="4444678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ECADDBE5-CB60-D9D8-4CFA-172C438C4CA5}"/>
                </a:ext>
              </a:extLst>
            </p:cNvPr>
            <p:cNvSpPr/>
            <p:nvPr/>
          </p:nvSpPr>
          <p:spPr>
            <a:xfrm>
              <a:off x="9112899" y="2613527"/>
              <a:ext cx="2656046" cy="366079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D63984E6-5517-377E-589A-F7CFB05121C6}"/>
                </a:ext>
              </a:extLst>
            </p:cNvPr>
            <p:cNvSpPr/>
            <p:nvPr/>
          </p:nvSpPr>
          <p:spPr>
            <a:xfrm>
              <a:off x="9112898" y="1829643"/>
              <a:ext cx="2656046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DB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및 서버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5113DEA5-D15A-7473-7E21-7CE215E42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830204" y="2466216"/>
              <a:ext cx="1219200" cy="1219200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98496CDA-57AC-8C29-DE03-C9438A144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726920" y="3264861"/>
              <a:ext cx="1428002" cy="1428002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6A89E3CB-658D-A2F7-5189-2E55044B5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986878" y="5524350"/>
              <a:ext cx="956941" cy="571922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75E02610-C916-EEE9-D23A-FFC1DFE9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31321" y="4272308"/>
              <a:ext cx="1219200" cy="1219200"/>
            </a:xfrm>
            <a:prstGeom prst="rect">
              <a:avLst/>
            </a:prstGeom>
          </p:spPr>
        </p:pic>
      </p:grpSp>
      <p:pic>
        <p:nvPicPr>
          <p:cNvPr id="3" name="그림 2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1772E56D-EB6B-D1B2-3E3D-FFA5CD619F9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677" y="2696754"/>
            <a:ext cx="1117743" cy="5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래픽, 다채로움, 원, 폰트이(가) 표시된 사진&#10;&#10;자동 생성된 설명">
            <a:extLst>
              <a:ext uri="{FF2B5EF4-FFF2-40B4-BE49-F238E27FC236}">
                <a16:creationId xmlns:a16="http://schemas.microsoft.com/office/drawing/2014/main" id="{390F6EBA-979B-BB65-80E2-562273A0B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6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과정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03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09975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>
            <a:extLst>
              <a:ext uri="{FF2B5EF4-FFF2-40B4-BE49-F238E27FC236}">
                <a16:creationId xmlns:a16="http://schemas.microsoft.com/office/drawing/2014/main" id="{39F25337-1FBF-5EE9-A21C-0E43F93C9D4B}"/>
              </a:ext>
            </a:extLst>
          </p:cNvPr>
          <p:cNvGrpSpPr/>
          <p:nvPr/>
        </p:nvGrpSpPr>
        <p:grpSpPr>
          <a:xfrm>
            <a:off x="3145662" y="616000"/>
            <a:ext cx="3496234" cy="5633539"/>
            <a:chOff x="3145662" y="616000"/>
            <a:chExt cx="3496234" cy="5633539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2B05F08-0BBA-300E-D890-0735A083E91D}"/>
                </a:ext>
              </a:extLst>
            </p:cNvPr>
            <p:cNvCxnSpPr>
              <a:cxnSpLocks/>
            </p:cNvCxnSpPr>
            <p:nvPr/>
          </p:nvCxnSpPr>
          <p:spPr>
            <a:xfrm>
              <a:off x="3145662" y="3904307"/>
              <a:ext cx="976395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1BC8901-BF91-5883-BA6D-F7A67785CEA8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24" y="5440731"/>
              <a:ext cx="943941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B634245-FC4C-9A75-8574-98335CFAF9C3}"/>
                </a:ext>
              </a:extLst>
            </p:cNvPr>
            <p:cNvCxnSpPr>
              <a:cxnSpLocks/>
            </p:cNvCxnSpPr>
            <p:nvPr/>
          </p:nvCxnSpPr>
          <p:spPr>
            <a:xfrm>
              <a:off x="4087368" y="3429000"/>
              <a:ext cx="1044525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57C437A-FAC6-E506-E768-6DCFCCD3AEF2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24" y="1424809"/>
              <a:ext cx="971373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D6ED2CF-0B2A-9415-C993-E08837C07416}"/>
                </a:ext>
              </a:extLst>
            </p:cNvPr>
            <p:cNvGrpSpPr/>
            <p:nvPr/>
          </p:nvGrpSpPr>
          <p:grpSpPr>
            <a:xfrm>
              <a:off x="4976445" y="4631922"/>
              <a:ext cx="1661647" cy="1617617"/>
              <a:chOff x="4757359" y="4031070"/>
              <a:chExt cx="2402382" cy="2338724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A30085FD-DEDD-3AC6-0E58-1319AD4BE16F}"/>
                  </a:ext>
                </a:extLst>
              </p:cNvPr>
              <p:cNvSpPr/>
              <p:nvPr/>
            </p:nvSpPr>
            <p:spPr>
              <a:xfrm>
                <a:off x="4757359" y="4031070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A6D8D94-FCA6-3B0A-0954-5F25FDD7A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54210" y="4164261"/>
                <a:ext cx="2008680" cy="2008680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EF5FCD4-1960-6C39-727D-93C3C24EE6A3}"/>
                </a:ext>
              </a:extLst>
            </p:cNvPr>
            <p:cNvGrpSpPr/>
            <p:nvPr/>
          </p:nvGrpSpPr>
          <p:grpSpPr>
            <a:xfrm>
              <a:off x="4976445" y="2568621"/>
              <a:ext cx="1665451" cy="1669187"/>
              <a:chOff x="4757359" y="1164208"/>
              <a:chExt cx="2407881" cy="241328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9F29F842-588C-213C-99F5-0623835B4B7A}"/>
                  </a:ext>
                </a:extLst>
              </p:cNvPr>
              <p:cNvSpPr/>
              <p:nvPr/>
            </p:nvSpPr>
            <p:spPr>
              <a:xfrm>
                <a:off x="4757359" y="1238767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7DCD8DA-816A-4A93-2BFA-D57D566D3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62858" y="1164208"/>
                <a:ext cx="2402382" cy="2402382"/>
              </a:xfrm>
              <a:prstGeom prst="rect">
                <a:avLst/>
              </a:prstGeom>
              <a:noFill/>
            </p:spPr>
          </p:pic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5187D72-897D-3AD3-5B28-FE4A2EB04C39}"/>
                </a:ext>
              </a:extLst>
            </p:cNvPr>
            <p:cNvGrpSpPr/>
            <p:nvPr/>
          </p:nvGrpSpPr>
          <p:grpSpPr>
            <a:xfrm>
              <a:off x="4976445" y="616000"/>
              <a:ext cx="1661648" cy="1617617"/>
              <a:chOff x="4976445" y="616000"/>
              <a:chExt cx="1661648" cy="1617617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046AAED8-BF0F-81AD-D9DA-AC19AFA2F1C9}"/>
                  </a:ext>
                </a:extLst>
              </p:cNvPr>
              <p:cNvSpPr/>
              <p:nvPr/>
            </p:nvSpPr>
            <p:spPr>
              <a:xfrm>
                <a:off x="4976445" y="616000"/>
                <a:ext cx="1661648" cy="1617617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1D196BE-CE22-BA2D-0CEE-6EAE70BB0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86263" y="795222"/>
                <a:ext cx="1259171" cy="1259171"/>
              </a:xfrm>
              <a:prstGeom prst="rect">
                <a:avLst/>
              </a:prstGeom>
            </p:spPr>
          </p:pic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81581F8-DE90-69F9-B061-FABBD3B34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2057" y="1424809"/>
              <a:ext cx="0" cy="4015921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BC8024A-6367-3B2D-0FE0-0E27E24A0C36}"/>
              </a:ext>
            </a:extLst>
          </p:cNvPr>
          <p:cNvSpPr/>
          <p:nvPr/>
        </p:nvSpPr>
        <p:spPr>
          <a:xfrm>
            <a:off x="812505" y="2637602"/>
            <a:ext cx="2402382" cy="2338724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F30D1C1-E89F-2926-545E-B05A19C74E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621" y="2930738"/>
            <a:ext cx="1818151" cy="1818151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E266AC2B-C879-CEC4-D4E9-6C2C9EB5CFB0}"/>
              </a:ext>
            </a:extLst>
          </p:cNvPr>
          <p:cNvGrpSpPr/>
          <p:nvPr/>
        </p:nvGrpSpPr>
        <p:grpSpPr>
          <a:xfrm>
            <a:off x="7713699" y="870810"/>
            <a:ext cx="2557954" cy="5225012"/>
            <a:chOff x="7713699" y="870810"/>
            <a:chExt cx="2557954" cy="52250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30C94A-8292-68F5-13AD-2EBC3639E943}"/>
                </a:ext>
              </a:extLst>
            </p:cNvPr>
            <p:cNvSpPr txBox="1"/>
            <p:nvPr/>
          </p:nvSpPr>
          <p:spPr>
            <a:xfrm>
              <a:off x="7713699" y="2871533"/>
              <a:ext cx="25579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음식이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어떤 음식인지 판별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6DCF80-6310-CA98-D10A-FD7AC7CA51F6}"/>
                </a:ext>
              </a:extLst>
            </p:cNvPr>
            <p:cNvSpPr txBox="1"/>
            <p:nvPr/>
          </p:nvSpPr>
          <p:spPr>
            <a:xfrm>
              <a:off x="7713699" y="4741605"/>
              <a:ext cx="255795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음식량 추정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음식의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양을 </a:t>
              </a:r>
              <a:r>
                <a: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인분 기준으로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몇</a:t>
              </a:r>
              <a:r>
                <a: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%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해당하는지 판단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B70E85-896E-A9D5-7C93-635B2198743A}"/>
                </a:ext>
              </a:extLst>
            </p:cNvPr>
            <p:cNvSpPr txBox="1"/>
            <p:nvPr/>
          </p:nvSpPr>
          <p:spPr>
            <a:xfrm>
              <a:off x="7713699" y="870810"/>
              <a:ext cx="25579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객체 탐지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속에서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음식과 동전을 탐지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음식 이미지 및 영양정보 텍스트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40,000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FDCC93-9DD6-8AF8-EAE3-53C6663DF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611" y="2087971"/>
            <a:ext cx="7373649" cy="22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73525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06281D0-23C2-F535-F25A-92E2EB53F678}"/>
              </a:ext>
            </a:extLst>
          </p:cNvPr>
          <p:cNvSpPr/>
          <p:nvPr/>
        </p:nvSpPr>
        <p:spPr>
          <a:xfrm>
            <a:off x="3321825" y="1520520"/>
            <a:ext cx="1505986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김밥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.JPEG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193609" y="4872117"/>
            <a:ext cx="4753232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 내부의 사전 제공된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동전의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Bounding Box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정보를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그대로 활용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9C2B865-FE42-61CF-CCB8-DA2F42EF2813}"/>
              </a:ext>
            </a:extLst>
          </p:cNvPr>
          <p:cNvSpPr/>
          <p:nvPr/>
        </p:nvSpPr>
        <p:spPr>
          <a:xfrm>
            <a:off x="7425016" y="1520520"/>
            <a:ext cx="1505986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김밥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.txt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006613-C4D3-ADBB-9B5B-A9B8A596D653}"/>
              </a:ext>
            </a:extLst>
          </p:cNvPr>
          <p:cNvSpPr/>
          <p:nvPr/>
        </p:nvSpPr>
        <p:spPr>
          <a:xfrm>
            <a:off x="7425016" y="1829848"/>
            <a:ext cx="4163420" cy="267071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0 0.768349 0.280041 0.088595 0.206212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1 0.890040 0.312882 0.061100 0.213849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2 0.635457 0.234980 0.071283 0.073320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3 0.426190 0.516802 0.662933 0.740835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4 0.431282 0.477088 0.404277 0.417006</a:t>
            </a:r>
            <a:endParaRPr lang="ko-KR" altLang="en-US" sz="1200" dirty="0">
              <a:solidFill>
                <a:srgbClr val="460086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3" name="그림 22" descr="음식, 테이블웨어, 주방 도구, 요리이(가) 표시된 사진&#10;&#10;자동 생성된 설명">
            <a:extLst>
              <a:ext uri="{FF2B5EF4-FFF2-40B4-BE49-F238E27FC236}">
                <a16:creationId xmlns:a16="http://schemas.microsoft.com/office/drawing/2014/main" id="{B993EC5C-DED5-9CC0-0A7F-DC3B11D8F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875" y="1850143"/>
            <a:ext cx="3943866" cy="2629244"/>
          </a:xfrm>
          <a:prstGeom prst="rect">
            <a:avLst/>
          </a:prstGeom>
          <a:ln w="38100">
            <a:solidFill>
              <a:srgbClr val="460086"/>
            </a:solidFill>
          </a:ln>
        </p:spPr>
      </p:pic>
    </p:spTree>
    <p:extLst>
      <p:ext uri="{BB962C8B-B14F-4D97-AF65-F5344CB8AC3E}">
        <p14:creationId xmlns:p14="http://schemas.microsoft.com/office/powerpoint/2010/main" val="3733127214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3746544" y="4645717"/>
            <a:ext cx="3595816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Yolov3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백본 신경망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Darknet53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A415C-B81E-DAD0-AA73-2046FB905F93}"/>
              </a:ext>
            </a:extLst>
          </p:cNvPr>
          <p:cNvSpPr txBox="1"/>
          <p:nvPr/>
        </p:nvSpPr>
        <p:spPr>
          <a:xfrm>
            <a:off x="7547491" y="4486057"/>
            <a:ext cx="3595816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darknet53.conv.74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가중치를 기반으로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세부 사항을 변경하여 학습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B6A3ED-1049-EBFE-3150-0859E20E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252" y="168535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306417-CA47-5042-A649-B223D4354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199" y="168535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0808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78B630-E7C8-C713-508C-974D46F4881C}"/>
              </a:ext>
            </a:extLst>
          </p:cNvPr>
          <p:cNvGraphicFramePr>
            <a:graphicFrameLocks noGrp="1"/>
          </p:cNvGraphicFramePr>
          <p:nvPr/>
        </p:nvGraphicFramePr>
        <p:xfrm>
          <a:off x="3490554" y="1443516"/>
          <a:ext cx="8160496" cy="44091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0124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정보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기본 모델 그대로 학습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val_size = 0.2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추가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배치사이즈 증가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Learning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batch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subdivisions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val_data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분리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Last_loss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0.299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0.120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Avg_loss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0.289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0.273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0.210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24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7688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78B630-E7C8-C713-508C-974D46F48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626082"/>
              </p:ext>
            </p:extLst>
          </p:nvPr>
        </p:nvGraphicFramePr>
        <p:xfrm>
          <a:off x="3490554" y="1443516"/>
          <a:ext cx="8160496" cy="44091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0124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정보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기본 모델 그대로 학습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val_size = 0.2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추가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배치사이즈 증가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Learning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batch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subdivisions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val_data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분리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Last_loss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0.299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0.120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Avg_loss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0.289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0.273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0.210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2425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F21FD9A1-75DE-2CD0-9470-DF98B8BD4E59}"/>
              </a:ext>
            </a:extLst>
          </p:cNvPr>
          <p:cNvGrpSpPr/>
          <p:nvPr/>
        </p:nvGrpSpPr>
        <p:grpSpPr>
          <a:xfrm>
            <a:off x="3297895" y="1593227"/>
            <a:ext cx="8353155" cy="4233558"/>
            <a:chOff x="3233421" y="2060013"/>
            <a:chExt cx="8353155" cy="423355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DB1B093-C289-8058-B555-041EE5585ACE}"/>
                </a:ext>
              </a:extLst>
            </p:cNvPr>
            <p:cNvSpPr/>
            <p:nvPr/>
          </p:nvSpPr>
          <p:spPr>
            <a:xfrm>
              <a:off x="3233421" y="2060013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Avg_loss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값이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0.210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으로 가장 낮은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을 최종 모델로 사용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833E49-AC8E-DD3C-15BE-5B9C19EA6245}"/>
                </a:ext>
              </a:extLst>
            </p:cNvPr>
            <p:cNvSpPr/>
            <p:nvPr/>
          </p:nvSpPr>
          <p:spPr>
            <a:xfrm>
              <a:off x="9541253" y="5414485"/>
              <a:ext cx="2045323" cy="879086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0FDA7A5-C36F-8128-6477-5D57FD311F8C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>
              <a:off x="6536348" y="4809090"/>
              <a:ext cx="4027567" cy="605395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9547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안경, 인간의 얼굴, 만화 영화, 미소이(가) 표시된 사진&#10;&#10;자동 생성된 설명">
            <a:extLst>
              <a:ext uri="{FF2B5EF4-FFF2-40B4-BE49-F238E27FC236}">
                <a16:creationId xmlns:a16="http://schemas.microsoft.com/office/drawing/2014/main" id="{F3861FC6-0A22-E924-B977-BAAC0D3C3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1" y="2542088"/>
            <a:ext cx="2831103" cy="3269467"/>
          </a:xfrm>
          <a:prstGeom prst="rect">
            <a:avLst/>
          </a:prstGeom>
        </p:spPr>
      </p:pic>
      <p:pic>
        <p:nvPicPr>
          <p:cNvPr id="10" name="그림 9" descr="미소, 만화 영화, 입술, 인간의 얼굴이(가) 표시된 사진&#10;&#10;자동 생성된 설명">
            <a:extLst>
              <a:ext uri="{FF2B5EF4-FFF2-40B4-BE49-F238E27FC236}">
                <a16:creationId xmlns:a16="http://schemas.microsoft.com/office/drawing/2014/main" id="{D19BA195-2D6A-796B-3746-BD7EB7410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245" y="1635526"/>
            <a:ext cx="2100855" cy="2100855"/>
          </a:xfrm>
          <a:prstGeom prst="rect">
            <a:avLst/>
          </a:prstGeom>
        </p:spPr>
      </p:pic>
      <p:pic>
        <p:nvPicPr>
          <p:cNvPr id="8" name="그림 7" descr="만화 영화, 애니메이션이(가) 표시된 사진&#10;&#10;자동 생성된 설명">
            <a:extLst>
              <a:ext uri="{FF2B5EF4-FFF2-40B4-BE49-F238E27FC236}">
                <a16:creationId xmlns:a16="http://schemas.microsoft.com/office/drawing/2014/main" id="{D9459F05-68BA-B658-19F8-07B56E5FD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572" y="1477515"/>
            <a:ext cx="2100854" cy="2100854"/>
          </a:xfrm>
          <a:prstGeom prst="rect">
            <a:avLst/>
          </a:prstGeom>
        </p:spPr>
      </p:pic>
      <p:pic>
        <p:nvPicPr>
          <p:cNvPr id="12" name="그림 11" descr="만화 영화, 안경, 인간의 얼굴, 장난감이(가) 표시된 사진&#10;&#10;자동 생성된 설명">
            <a:extLst>
              <a:ext uri="{FF2B5EF4-FFF2-40B4-BE49-F238E27FC236}">
                <a16:creationId xmlns:a16="http://schemas.microsoft.com/office/drawing/2014/main" id="{449AA70B-B687-8027-4D43-818D44CD6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86" y="3126393"/>
            <a:ext cx="2100855" cy="2100855"/>
          </a:xfrm>
          <a:prstGeom prst="rect">
            <a:avLst/>
          </a:prstGeom>
        </p:spPr>
      </p:pic>
      <p:pic>
        <p:nvPicPr>
          <p:cNvPr id="14" name="그림 13" descr="안경, 미소, 만화 영화이(가) 표시된 사진&#10;&#10;자동 생성된 설명">
            <a:extLst>
              <a:ext uri="{FF2B5EF4-FFF2-40B4-BE49-F238E27FC236}">
                <a16:creationId xmlns:a16="http://schemas.microsoft.com/office/drawing/2014/main" id="{C463F260-6A57-41B9-14D6-CAD43A151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04" y="1451695"/>
            <a:ext cx="2327382" cy="2327382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E02956-5A7A-43E1-696C-01F0F86C1E37}"/>
              </a:ext>
            </a:extLst>
          </p:cNvPr>
          <p:cNvSpPr/>
          <p:nvPr/>
        </p:nvSpPr>
        <p:spPr>
          <a:xfrm>
            <a:off x="605424" y="619464"/>
            <a:ext cx="35093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Team</a:t>
            </a:r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Danzi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5BB934-7624-8052-5F1B-6FA1AAAE8EAA}"/>
              </a:ext>
            </a:extLst>
          </p:cNvPr>
          <p:cNvSpPr txBox="1"/>
          <p:nvPr/>
        </p:nvSpPr>
        <p:spPr>
          <a:xfrm>
            <a:off x="651337" y="3615840"/>
            <a:ext cx="18553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허동우</a:t>
            </a:r>
            <a:r>
              <a:rPr lang="en-US" altLang="ko-KR" sz="16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(</a:t>
            </a:r>
            <a:r>
              <a:rPr lang="en-US" altLang="ko-KR" sz="16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P</a:t>
            </a:r>
            <a:r>
              <a:rPr lang="en-US" altLang="ko-KR" sz="16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M)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BE 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양추정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38C5A3-341C-A282-8BEE-9F24CCE9CDA2}"/>
              </a:ext>
            </a:extLst>
          </p:cNvPr>
          <p:cNvSpPr txBox="1"/>
          <p:nvPr/>
        </p:nvSpPr>
        <p:spPr>
          <a:xfrm>
            <a:off x="2582793" y="5026988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김유리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Cross Platform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양추정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E4BECD-732C-D29B-DD96-0544A04C6860}"/>
              </a:ext>
            </a:extLst>
          </p:cNvPr>
          <p:cNvSpPr txBox="1"/>
          <p:nvPr/>
        </p:nvSpPr>
        <p:spPr>
          <a:xfrm>
            <a:off x="7025353" y="5026988"/>
            <a:ext cx="26582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송대선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Cross Platform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개발</a:t>
            </a: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데이터 정제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69482D-7DAA-CBD8-2603-79AAB2B0994E}"/>
              </a:ext>
            </a:extLst>
          </p:cNvPr>
          <p:cNvSpPr txBox="1"/>
          <p:nvPr/>
        </p:nvSpPr>
        <p:spPr>
          <a:xfrm>
            <a:off x="9358245" y="3615840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정지윤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객체탐지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음식분류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85D5EF-B284-3087-F91D-1301CF487BF0}"/>
              </a:ext>
            </a:extLst>
          </p:cNvPr>
          <p:cNvSpPr txBox="1"/>
          <p:nvPr/>
        </p:nvSpPr>
        <p:spPr>
          <a:xfrm>
            <a:off x="4841279" y="3615840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류가연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BE 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음식분류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22511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C7CE9A-8930-BCF8-2F39-DCCA11DE63A5}"/>
              </a:ext>
            </a:extLst>
          </p:cNvPr>
          <p:cNvGrpSpPr/>
          <p:nvPr/>
        </p:nvGrpSpPr>
        <p:grpSpPr>
          <a:xfrm>
            <a:off x="3409216" y="986929"/>
            <a:ext cx="8225910" cy="4695031"/>
            <a:chOff x="3409216" y="986929"/>
            <a:chExt cx="8225910" cy="469503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D381C6D-E2FB-3855-798A-0C0256A6E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2676" y="1395412"/>
              <a:ext cx="8172450" cy="4067175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454CCCD-4BF2-1353-66CF-AB756D0B49D1}"/>
                </a:ext>
              </a:extLst>
            </p:cNvPr>
            <p:cNvGrpSpPr/>
            <p:nvPr/>
          </p:nvGrpSpPr>
          <p:grpSpPr>
            <a:xfrm>
              <a:off x="3409216" y="986929"/>
              <a:ext cx="8225910" cy="4695031"/>
              <a:chOff x="3409216" y="986929"/>
              <a:chExt cx="8225910" cy="4695031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ACF99C6-19FB-9AA1-6524-2A2764AC1528}"/>
                  </a:ext>
                </a:extLst>
              </p:cNvPr>
              <p:cNvSpPr/>
              <p:nvPr/>
            </p:nvSpPr>
            <p:spPr>
              <a:xfrm>
                <a:off x="9667013" y="986929"/>
                <a:ext cx="1968113" cy="302203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최종 모델 학습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8D09F4F-76B8-0928-BCB0-79B2BB3E445B}"/>
                  </a:ext>
                </a:extLst>
              </p:cNvPr>
              <p:cNvSpPr/>
              <p:nvPr/>
            </p:nvSpPr>
            <p:spPr>
              <a:xfrm>
                <a:off x="3409216" y="1285868"/>
                <a:ext cx="8225910" cy="4396092"/>
              </a:xfrm>
              <a:prstGeom prst="rect">
                <a:avLst/>
              </a:prstGeom>
              <a:noFill/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19283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C590D1B-3969-A503-2C9B-0A6AA2E7BD9F}"/>
              </a:ext>
            </a:extLst>
          </p:cNvPr>
          <p:cNvGrpSpPr/>
          <p:nvPr/>
        </p:nvGrpSpPr>
        <p:grpSpPr>
          <a:xfrm>
            <a:off x="3943478" y="1122762"/>
            <a:ext cx="6486569" cy="4612473"/>
            <a:chOff x="4305616" y="887302"/>
            <a:chExt cx="6486569" cy="461247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D021335-83EC-2462-2353-C50738D95793}"/>
                </a:ext>
              </a:extLst>
            </p:cNvPr>
            <p:cNvGrpSpPr/>
            <p:nvPr/>
          </p:nvGrpSpPr>
          <p:grpSpPr>
            <a:xfrm>
              <a:off x="4305616" y="887302"/>
              <a:ext cx="6486569" cy="4612473"/>
              <a:chOff x="4305616" y="887302"/>
              <a:chExt cx="6486569" cy="4612473"/>
            </a:xfrm>
          </p:grpSpPr>
          <p:pic>
            <p:nvPicPr>
              <p:cNvPr id="5" name="그림 4" descr="주방 도구, 은식기, 음식, 식기이(가) 표시된 사진&#10;&#10;자동 생성된 설명">
                <a:extLst>
                  <a:ext uri="{FF2B5EF4-FFF2-40B4-BE49-F238E27FC236}">
                    <a16:creationId xmlns:a16="http://schemas.microsoft.com/office/drawing/2014/main" id="{0CC3A8A9-9975-A13B-36CA-112BD748D6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5616" y="1130115"/>
                <a:ext cx="6486569" cy="4369660"/>
              </a:xfrm>
              <a:prstGeom prst="rect">
                <a:avLst/>
              </a:prstGeom>
            </p:spPr>
          </p:pic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91A059FC-1483-3B26-4DD1-17B8FD584469}"/>
                  </a:ext>
                </a:extLst>
              </p:cNvPr>
              <p:cNvSpPr/>
              <p:nvPr/>
            </p:nvSpPr>
            <p:spPr>
              <a:xfrm>
                <a:off x="4415842" y="887302"/>
                <a:ext cx="1505986" cy="325925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객체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탐지 예시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8059DB-EEBF-187B-9DFB-5A05FEEA21FC}"/>
                </a:ext>
              </a:extLst>
            </p:cNvPr>
            <p:cNvSpPr/>
            <p:nvPr/>
          </p:nvSpPr>
          <p:spPr>
            <a:xfrm>
              <a:off x="4415842" y="1213227"/>
              <a:ext cx="6294408" cy="4231254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9056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3F6F122-8A82-5FD5-8525-BDA97D07C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723" y="2151070"/>
            <a:ext cx="7370537" cy="2165047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5B32C-EF6D-09FC-9F37-CF13D9A6EEA9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건강관리를 위한 음식 이미지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음식분류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100,000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(188GB)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F1B7AC-2E36-A87C-1981-C200A89856F0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7DC342B-B763-57B1-A10F-60119C34EACE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E3AADE-A421-2F74-81E9-622D0239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7718712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5B32C-EF6D-09FC-9F37-CF13D9A6EEA9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009207" y="4682905"/>
            <a:ext cx="5565241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음식 메뉴 중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106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음식을 학습에 활용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F1B7AC-2E36-A87C-1981-C200A89856F0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7DC342B-B763-57B1-A10F-60119C34EACE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E3AADE-A421-2F74-81E9-622D0239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207" y="1747319"/>
            <a:ext cx="2173586" cy="21735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7E621A-4680-7828-A9C0-EB1669733891}"/>
              </a:ext>
            </a:extLst>
          </p:cNvPr>
          <p:cNvSpPr txBox="1"/>
          <p:nvPr/>
        </p:nvSpPr>
        <p:spPr>
          <a:xfrm>
            <a:off x="8464989" y="2572502"/>
            <a:ext cx="21094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101,643 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E8068-D2BD-0FE4-197D-7942F09BDD86}"/>
              </a:ext>
            </a:extLst>
          </p:cNvPr>
          <p:cNvSpPr txBox="1"/>
          <p:nvPr/>
        </p:nvSpPr>
        <p:spPr>
          <a:xfrm>
            <a:off x="7182793" y="2454568"/>
            <a:ext cx="12821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X</a:t>
            </a:r>
            <a:endParaRPr lang="ko-KR" altLang="en-US" sz="4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93554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7638876" y="4338208"/>
            <a:ext cx="4187015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 내부의 사전 제공된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음식의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Bounding Box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정보를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활용하여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메뉴당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장을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crop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C82BEAB-1AA6-368F-99DA-D6F6EFCF5EB9}"/>
              </a:ext>
            </a:extLst>
          </p:cNvPr>
          <p:cNvGrpSpPr/>
          <p:nvPr/>
        </p:nvGrpSpPr>
        <p:grpSpPr>
          <a:xfrm>
            <a:off x="7638876" y="865209"/>
            <a:ext cx="4076308" cy="2928894"/>
            <a:chOff x="7638876" y="469800"/>
            <a:chExt cx="4076308" cy="2928894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9C2B865-FE42-61CF-CCB8-DA2F42EF2813}"/>
                </a:ext>
              </a:extLst>
            </p:cNvPr>
            <p:cNvSpPr/>
            <p:nvPr/>
          </p:nvSpPr>
          <p:spPr>
            <a:xfrm>
              <a:off x="7638876" y="469800"/>
              <a:ext cx="1505986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.json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C006613-C4D3-ADBB-9B5B-A9B8A596D653}"/>
                </a:ext>
              </a:extLst>
            </p:cNvPr>
            <p:cNvSpPr/>
            <p:nvPr/>
          </p:nvSpPr>
          <p:spPr>
            <a:xfrm>
              <a:off x="7638876" y="778577"/>
              <a:ext cx="4076308" cy="262011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"Name": "galbigu-i",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"W": "0.999421296296296",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"H": "0.903310104529617",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"File Format": "jpg",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"Annotation Type": "binding",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"Point(x,y)": "0.500289351851852,0.548344947735192"</a:t>
              </a:r>
              <a:endParaRPr lang="ko-KR" altLang="en-US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47A879-7F32-153C-E93B-A775BF4F5BE5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F9A45D-8C33-3714-A776-BB703A9F87E6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4A7500D-741C-3BF7-75D9-1261406B9C3C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F71D6E0-038A-7663-794F-BECC95B7C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DBC1E9C-C448-DF67-D702-C2AAF09FDA92}"/>
              </a:ext>
            </a:extLst>
          </p:cNvPr>
          <p:cNvGrpSpPr/>
          <p:nvPr/>
        </p:nvGrpSpPr>
        <p:grpSpPr>
          <a:xfrm>
            <a:off x="3550932" y="865209"/>
            <a:ext cx="3943866" cy="2928895"/>
            <a:chOff x="3550932" y="469800"/>
            <a:chExt cx="3943866" cy="292889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E06281D0-23C2-F535-F25A-92E2EB53F678}"/>
                </a:ext>
              </a:extLst>
            </p:cNvPr>
            <p:cNvSpPr/>
            <p:nvPr/>
          </p:nvSpPr>
          <p:spPr>
            <a:xfrm>
              <a:off x="3552747" y="469800"/>
              <a:ext cx="1505986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.JPEG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A96BA36-5A65-2FA4-0CEC-0272F156061F}"/>
                </a:ext>
              </a:extLst>
            </p:cNvPr>
            <p:cNvGrpSpPr/>
            <p:nvPr/>
          </p:nvGrpSpPr>
          <p:grpSpPr>
            <a:xfrm>
              <a:off x="3550932" y="778578"/>
              <a:ext cx="3943866" cy="2620117"/>
              <a:chOff x="3550932" y="778578"/>
              <a:chExt cx="3943866" cy="2620117"/>
            </a:xfrm>
          </p:grpSpPr>
          <p:pic>
            <p:nvPicPr>
              <p:cNvPr id="18" name="그림 17" descr="음식, 바비뮤, 요리, 조리이(가) 표시된 사진&#10;&#10;자동 생성된 설명">
                <a:extLst>
                  <a:ext uri="{FF2B5EF4-FFF2-40B4-BE49-F238E27FC236}">
                    <a16:creationId xmlns:a16="http://schemas.microsoft.com/office/drawing/2014/main" id="{917FDD53-16C6-A13A-AECA-8B6D35CF7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0932" y="778579"/>
                <a:ext cx="3943866" cy="2620115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CBFE46B-F654-6083-52F8-859EDE6D569C}"/>
                  </a:ext>
                </a:extLst>
              </p:cNvPr>
              <p:cNvSpPr/>
              <p:nvPr/>
            </p:nvSpPr>
            <p:spPr>
              <a:xfrm>
                <a:off x="3554735" y="778578"/>
                <a:ext cx="3940063" cy="2620117"/>
              </a:xfrm>
              <a:prstGeom prst="rect">
                <a:avLst/>
              </a:prstGeom>
              <a:noFill/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460086"/>
                  </a:solidFill>
                </a:endParaRP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09AF22-DD0F-2761-8E6A-D9675DD3757F}"/>
              </a:ext>
            </a:extLst>
          </p:cNvPr>
          <p:cNvGrpSpPr/>
          <p:nvPr/>
        </p:nvGrpSpPr>
        <p:grpSpPr>
          <a:xfrm>
            <a:off x="3550932" y="4012284"/>
            <a:ext cx="3976285" cy="2045629"/>
            <a:chOff x="3550932" y="3616875"/>
            <a:chExt cx="3976285" cy="2045629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700487D-8BD9-9DBE-45C8-F049896B249B}"/>
                </a:ext>
              </a:extLst>
            </p:cNvPr>
            <p:cNvSpPr/>
            <p:nvPr/>
          </p:nvSpPr>
          <p:spPr>
            <a:xfrm>
              <a:off x="3550932" y="3616875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_cropped.JPEG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C383460-D2F8-C6C5-D1A9-1E2E5672E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4735" y="3942801"/>
              <a:ext cx="3972481" cy="171970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9B1B6CB-4C06-A118-A036-B2FC53B217F2}"/>
                </a:ext>
              </a:extLst>
            </p:cNvPr>
            <p:cNvSpPr/>
            <p:nvPr/>
          </p:nvSpPr>
          <p:spPr>
            <a:xfrm>
              <a:off x="3550933" y="3942800"/>
              <a:ext cx="3976284" cy="1719704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655985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643" y="1837352"/>
            <a:ext cx="1661648" cy="166164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949594E0-0179-20B1-F951-C4F7BD81B2D4}"/>
              </a:ext>
            </a:extLst>
          </p:cNvPr>
          <p:cNvGrpSpPr/>
          <p:nvPr/>
        </p:nvGrpSpPr>
        <p:grpSpPr>
          <a:xfrm>
            <a:off x="3778055" y="1837350"/>
            <a:ext cx="7793110" cy="4101669"/>
            <a:chOff x="3778055" y="1837350"/>
            <a:chExt cx="7793110" cy="41016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C56DE-B503-51E0-37E4-2749145CC58D}"/>
                </a:ext>
              </a:extLst>
            </p:cNvPr>
            <p:cNvSpPr txBox="1"/>
            <p:nvPr/>
          </p:nvSpPr>
          <p:spPr>
            <a:xfrm>
              <a:off x="4206643" y="4634816"/>
              <a:ext cx="7140617" cy="130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106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개의 음식을 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한번에 학습시키고자 했으나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시스템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용량을 넘김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621A-4680-7828-A9C0-EB1669733891}"/>
                </a:ext>
              </a:extLst>
            </p:cNvPr>
            <p:cNvSpPr txBox="1"/>
            <p:nvPr/>
          </p:nvSpPr>
          <p:spPr>
            <a:xfrm>
              <a:off x="3778055" y="3723645"/>
              <a:ext cx="25188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101,643 장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93FCEDA-2887-9818-DFF6-127C999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5613" y="1837350"/>
              <a:ext cx="1661647" cy="166164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D204CC-FC0E-AC2D-3511-40730032ADC2}"/>
                </a:ext>
              </a:extLst>
            </p:cNvPr>
            <p:cNvSpPr txBox="1"/>
            <p:nvPr/>
          </p:nvSpPr>
          <p:spPr>
            <a:xfrm>
              <a:off x="9461706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초과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7E17FD8-F238-0903-153E-6ED80BA2F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6128" y="1837350"/>
              <a:ext cx="1661647" cy="166164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FC1379-764D-E3E9-F7AE-FA4722D1B401}"/>
                </a:ext>
              </a:extLst>
            </p:cNvPr>
            <p:cNvSpPr txBox="1"/>
            <p:nvPr/>
          </p:nvSpPr>
          <p:spPr>
            <a:xfrm>
              <a:off x="6722221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투입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209E387-2189-73BA-C737-C22D65952B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55183FF-1BDD-1542-5C6C-05E35A333142}"/>
                </a:ext>
              </a:extLst>
            </p:cNvPr>
            <p:cNvCxnSpPr>
              <a:cxnSpLocks/>
            </p:cNvCxnSpPr>
            <p:nvPr/>
          </p:nvCxnSpPr>
          <p:spPr>
            <a:xfrm>
              <a:off x="8835485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B3530F-06A3-FAC1-F54E-71072673B674}"/>
              </a:ext>
            </a:extLst>
          </p:cNvPr>
          <p:cNvGrpSpPr/>
          <p:nvPr/>
        </p:nvGrpSpPr>
        <p:grpSpPr>
          <a:xfrm>
            <a:off x="530467" y="2454568"/>
            <a:ext cx="2557954" cy="3165133"/>
            <a:chOff x="530467" y="2454568"/>
            <a:chExt cx="2557954" cy="316513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89EC59-2FD6-B1BE-4DD9-07B36E390160}"/>
                </a:ext>
              </a:extLst>
            </p:cNvPr>
            <p:cNvSpPr txBox="1"/>
            <p:nvPr/>
          </p:nvSpPr>
          <p:spPr>
            <a:xfrm>
              <a:off x="530467" y="4634816"/>
              <a:ext cx="255795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음식이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어떤 음식인지 판별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C4D792-28FF-F413-439B-9FF43A082F12}"/>
                </a:ext>
              </a:extLst>
            </p:cNvPr>
            <p:cNvGrpSpPr/>
            <p:nvPr/>
          </p:nvGrpSpPr>
          <p:grpSpPr>
            <a:xfrm>
              <a:off x="978620" y="2454568"/>
              <a:ext cx="1665451" cy="1669187"/>
              <a:chOff x="4757359" y="1164208"/>
              <a:chExt cx="2407881" cy="2413283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2B2F918F-66E9-C17A-5C0E-5DEC8424692A}"/>
                  </a:ext>
                </a:extLst>
              </p:cNvPr>
              <p:cNvSpPr/>
              <p:nvPr/>
            </p:nvSpPr>
            <p:spPr>
              <a:xfrm>
                <a:off x="4757359" y="1238767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D71CEA32-B459-D0F1-E9DE-FB79FDF81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62858" y="1164208"/>
                <a:ext cx="2402382" cy="2402382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145079124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2130684" y="5046752"/>
            <a:ext cx="8247263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음식당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이미지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-&gt;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음식당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이미지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한번에 학습하는 이미지의 양을 줄여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RAM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할당량을 낮춤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01" y="2061997"/>
            <a:ext cx="1661648" cy="1661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7E621A-4680-7828-A9C0-EB1669733891}"/>
              </a:ext>
            </a:extLst>
          </p:cNvPr>
          <p:cNvSpPr txBox="1"/>
          <p:nvPr/>
        </p:nvSpPr>
        <p:spPr>
          <a:xfrm>
            <a:off x="544213" y="4003045"/>
            <a:ext cx="25188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101,643 장</a:t>
            </a:r>
            <a:endParaRPr lang="en-US" altLang="ko-KR" sz="2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Main Set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09E387-2189-73BA-C737-C22D65952BC1}"/>
              </a:ext>
            </a:extLst>
          </p:cNvPr>
          <p:cNvCxnSpPr>
            <a:cxnSpLocks/>
          </p:cNvCxnSpPr>
          <p:nvPr/>
        </p:nvCxnSpPr>
        <p:spPr>
          <a:xfrm>
            <a:off x="3115889" y="2953485"/>
            <a:ext cx="626221" cy="0"/>
          </a:xfrm>
          <a:prstGeom prst="straightConnector1">
            <a:avLst/>
          </a:prstGeom>
          <a:ln w="127000">
            <a:solidFill>
              <a:srgbClr val="460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55183FF-1BDD-1542-5C6C-05E35A333142}"/>
              </a:ext>
            </a:extLst>
          </p:cNvPr>
          <p:cNvCxnSpPr>
            <a:cxnSpLocks/>
          </p:cNvCxnSpPr>
          <p:nvPr/>
        </p:nvCxnSpPr>
        <p:spPr>
          <a:xfrm>
            <a:off x="8303127" y="2953484"/>
            <a:ext cx="626221" cy="0"/>
          </a:xfrm>
          <a:prstGeom prst="straightConnector1">
            <a:avLst/>
          </a:prstGeom>
          <a:ln w="127000">
            <a:solidFill>
              <a:srgbClr val="460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44958316-3952-B9AE-BA06-70AB38474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002" y="1858787"/>
            <a:ext cx="1885552" cy="188555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07D61D1-E0AD-BD8E-C5AB-600195DDD348}"/>
              </a:ext>
            </a:extLst>
          </p:cNvPr>
          <p:cNvSpPr txBox="1"/>
          <p:nvPr/>
        </p:nvSpPr>
        <p:spPr>
          <a:xfrm>
            <a:off x="9189048" y="3790161"/>
            <a:ext cx="2109459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 </a:t>
            </a: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씩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Colab </a:t>
            </a: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투입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16067E7-EA42-FB44-9782-7BB05AB891C7}"/>
              </a:ext>
            </a:extLst>
          </p:cNvPr>
          <p:cNvGrpSpPr/>
          <p:nvPr/>
        </p:nvGrpSpPr>
        <p:grpSpPr>
          <a:xfrm>
            <a:off x="4155320" y="2499260"/>
            <a:ext cx="3881360" cy="1558950"/>
            <a:chOff x="4011093" y="3075301"/>
            <a:chExt cx="3881360" cy="1558950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78688C5-A530-38BC-56CA-613CCF2C48E4}"/>
                </a:ext>
              </a:extLst>
            </p:cNvPr>
            <p:cNvGrpSpPr/>
            <p:nvPr/>
          </p:nvGrpSpPr>
          <p:grpSpPr>
            <a:xfrm>
              <a:off x="4011093" y="3075301"/>
              <a:ext cx="3881360" cy="1558950"/>
              <a:chOff x="3983587" y="3126101"/>
              <a:chExt cx="3881360" cy="1558950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4A7BEA22-35E7-9C8F-45EE-D012A0E58B1C}"/>
                  </a:ext>
                </a:extLst>
              </p:cNvPr>
              <p:cNvGrpSpPr/>
              <p:nvPr/>
            </p:nvGrpSpPr>
            <p:grpSpPr>
              <a:xfrm>
                <a:off x="3983587" y="3126101"/>
                <a:ext cx="1371600" cy="1558950"/>
                <a:chOff x="3997364" y="564430"/>
                <a:chExt cx="1371600" cy="1558950"/>
              </a:xfrm>
            </p:grpSpPr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F9D9B676-2314-B9DE-6BE8-450CCB251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67752" y="564430"/>
                  <a:ext cx="830824" cy="830824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A47AAF-F9B8-6F7A-08B3-91EBFA34DE8C}"/>
                    </a:ext>
                  </a:extLst>
                </p:cNvPr>
                <p:cNvSpPr txBox="1"/>
                <p:nvPr/>
              </p:nvSpPr>
              <p:spPr>
                <a:xfrm>
                  <a:off x="3997364" y="1507827"/>
                  <a:ext cx="1371600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n </a:t>
                  </a:r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장</a:t>
                  </a:r>
                  <a:endParaRPr lang="en-US" altLang="ko-KR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  <a:p>
                  <a:pPr algn="ctr"/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(</a:t>
                  </a:r>
                  <a:r>
                    <a:rPr lang="en-US" altLang="ko-KR" sz="1600" dirty="0">
                      <a:solidFill>
                        <a:srgbClr val="460086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Set 1</a:t>
                  </a:r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)</a:t>
                  </a:r>
                  <a:endParaRPr lang="ko-KR" altLang="en-US" sz="16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39563817-1FB3-A56D-C219-82930349928C}"/>
                  </a:ext>
                </a:extLst>
              </p:cNvPr>
              <p:cNvGrpSpPr/>
              <p:nvPr/>
            </p:nvGrpSpPr>
            <p:grpSpPr>
              <a:xfrm>
                <a:off x="6493347" y="3126101"/>
                <a:ext cx="1371600" cy="1558950"/>
                <a:chOff x="3708911" y="564430"/>
                <a:chExt cx="1371600" cy="1558950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D0496BA5-7F9F-538A-FA4C-73F02C5252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979299" y="564430"/>
                  <a:ext cx="830824" cy="830824"/>
                </a:xfrm>
                <a:prstGeom prst="rect">
                  <a:avLst/>
                </a:prstGeom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A98CFC7-95D6-4176-9A76-1DF9C0B0A3A1}"/>
                    </a:ext>
                  </a:extLst>
                </p:cNvPr>
                <p:cNvSpPr txBox="1"/>
                <p:nvPr/>
              </p:nvSpPr>
              <p:spPr>
                <a:xfrm>
                  <a:off x="3708911" y="1507827"/>
                  <a:ext cx="1371600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n </a:t>
                  </a:r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장</a:t>
                  </a:r>
                  <a:endParaRPr lang="en-US" altLang="ko-KR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  <a:p>
                  <a:pPr algn="ctr"/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(</a:t>
                  </a:r>
                  <a:r>
                    <a:rPr lang="en-US" altLang="ko-KR" sz="1600" dirty="0">
                      <a:solidFill>
                        <a:srgbClr val="460086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Set N</a:t>
                  </a:r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)</a:t>
                  </a:r>
                  <a:endParaRPr lang="ko-KR" altLang="en-US" sz="16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53571D-A4F0-BD6F-F37C-78F165AC4DD9}"/>
                </a:ext>
              </a:extLst>
            </p:cNvPr>
            <p:cNvSpPr txBox="1"/>
            <p:nvPr/>
          </p:nvSpPr>
          <p:spPr>
            <a:xfrm>
              <a:off x="5265973" y="3429000"/>
              <a:ext cx="137160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…</a:t>
              </a:r>
              <a:endParaRPr lang="ko-KR" altLang="en-US" sz="4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7430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DACBBA-E37E-E166-71DF-D4AF1BDAF3F1}"/>
              </a:ext>
            </a:extLst>
          </p:cNvPr>
          <p:cNvGrpSpPr/>
          <p:nvPr/>
        </p:nvGrpSpPr>
        <p:grpSpPr>
          <a:xfrm>
            <a:off x="4852980" y="1911115"/>
            <a:ext cx="2486039" cy="3223392"/>
            <a:chOff x="5232879" y="2265058"/>
            <a:chExt cx="2486039" cy="32233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7823" y="2265058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5232879" y="4318899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1471FC-B4BD-3A17-89C4-18FFE36898F7}"/>
              </a:ext>
            </a:extLst>
          </p:cNvPr>
          <p:cNvGrpSpPr/>
          <p:nvPr/>
        </p:nvGrpSpPr>
        <p:grpSpPr>
          <a:xfrm>
            <a:off x="8203866" y="1911115"/>
            <a:ext cx="3193589" cy="3220927"/>
            <a:chOff x="8203866" y="2265058"/>
            <a:chExt cx="3193589" cy="32209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724F2C5-F5FE-D5A0-4966-AA2F349F6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2585" y="2265058"/>
              <a:ext cx="1756150" cy="17561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F4B18-75CD-5CC9-704B-3A15E18D932E}"/>
                </a:ext>
              </a:extLst>
            </p:cNvPr>
            <p:cNvSpPr txBox="1"/>
            <p:nvPr/>
          </p:nvSpPr>
          <p:spPr>
            <a:xfrm>
              <a:off x="8203866" y="4316434"/>
              <a:ext cx="31935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서빙을 고려한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경량화 된 모델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6266CE-B24C-A5A7-0420-2BA95986E908}"/>
              </a:ext>
            </a:extLst>
          </p:cNvPr>
          <p:cNvGrpSpPr/>
          <p:nvPr/>
        </p:nvGrpSpPr>
        <p:grpSpPr>
          <a:xfrm>
            <a:off x="1151524" y="1723492"/>
            <a:ext cx="2277476" cy="3411015"/>
            <a:chOff x="605424" y="1761581"/>
            <a:chExt cx="2277476" cy="341101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8E02D8-77DC-0B4B-7BB1-ADD33EA68688}"/>
                </a:ext>
              </a:extLst>
            </p:cNvPr>
            <p:cNvSpPr txBox="1"/>
            <p:nvPr/>
          </p:nvSpPr>
          <p:spPr>
            <a:xfrm>
              <a:off x="605424" y="4003045"/>
              <a:ext cx="227747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Inception V3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5043F62-8BF1-BFC3-4AE8-244E6907D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463" y="1761581"/>
              <a:ext cx="2131397" cy="2131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800329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3861E1-5F5F-D8B4-8273-343F6F5C4759}"/>
              </a:ext>
            </a:extLst>
          </p:cNvPr>
          <p:cNvGrpSpPr/>
          <p:nvPr/>
        </p:nvGrpSpPr>
        <p:grpSpPr>
          <a:xfrm>
            <a:off x="2445545" y="1911115"/>
            <a:ext cx="7300910" cy="4543173"/>
            <a:chOff x="2445545" y="1911115"/>
            <a:chExt cx="7300910" cy="45431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C56DE-B503-51E0-37E4-2749145CC58D}"/>
                </a:ext>
              </a:extLst>
            </p:cNvPr>
            <p:cNvSpPr txBox="1"/>
            <p:nvPr/>
          </p:nvSpPr>
          <p:spPr>
            <a:xfrm>
              <a:off x="2445545" y="5565583"/>
              <a:ext cx="7300910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전이학습에 사용할 모델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가지를 선정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InceptionV3 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모델은 학습 시간이 너무 오래 걸려 기각 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0489" y="1911115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2445545" y="3962582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51471FC-B4BD-3A17-89C4-18FFE36898F7}"/>
                </a:ext>
              </a:extLst>
            </p:cNvPr>
            <p:cNvGrpSpPr/>
            <p:nvPr/>
          </p:nvGrpSpPr>
          <p:grpSpPr>
            <a:xfrm>
              <a:off x="6552866" y="1911115"/>
              <a:ext cx="3193589" cy="3220927"/>
              <a:chOff x="8203866" y="2265058"/>
              <a:chExt cx="3193589" cy="3220927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724F2C5-F5FE-D5A0-4966-AA2F349F6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2585" y="2265058"/>
                <a:ext cx="1756150" cy="175615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2F4B18-75CD-5CC9-704B-3A15E18D932E}"/>
                  </a:ext>
                </a:extLst>
              </p:cNvPr>
              <p:cNvSpPr txBox="1"/>
              <p:nvPr/>
            </p:nvSpPr>
            <p:spPr>
              <a:xfrm>
                <a:off x="8203866" y="4316434"/>
                <a:ext cx="319358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MobileNetV3small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b="0" i="0" dirty="0">
                    <a:solidFill>
                      <a:srgbClr val="460086"/>
                    </a:solidFill>
                    <a:effectLst/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모델 서빙을 고려한 </a:t>
                </a:r>
                <a:endPara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b="0" i="0" dirty="0">
                    <a:solidFill>
                      <a:srgbClr val="460086"/>
                    </a:solidFill>
                    <a:effectLst/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경량화 된 모델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50B15A-D741-BDC4-DD2F-CC2EA25CFB68}"/>
              </a:ext>
            </a:extLst>
          </p:cNvPr>
          <p:cNvSpPr txBox="1"/>
          <p:nvPr/>
        </p:nvSpPr>
        <p:spPr>
          <a:xfrm>
            <a:off x="2445545" y="3962491"/>
            <a:ext cx="248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</a:p>
        </p:txBody>
      </p:sp>
    </p:spTree>
    <p:extLst>
      <p:ext uri="{BB962C8B-B14F-4D97-AF65-F5344CB8AC3E}">
        <p14:creationId xmlns:p14="http://schemas.microsoft.com/office/powerpoint/2010/main" val="364129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0.1974 -0.4780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0" y="-2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590659" y="1415332"/>
            <a:ext cx="11010682" cy="4687386"/>
            <a:chOff x="422608" y="1200437"/>
            <a:chExt cx="11010682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(cropped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A0BB7F2-2C36-240C-492D-DE3723A4034B}"/>
                </a:ext>
              </a:extLst>
            </p:cNvPr>
            <p:cNvCxnSpPr>
              <a:cxnSpLocks/>
            </p:cNvCxnSpPr>
            <p:nvPr/>
          </p:nvCxnSpPr>
          <p:spPr>
            <a:xfrm>
              <a:off x="9087437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(60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F9BCBC6B-0535-ACF1-1E9A-459E42E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0294" y="1617200"/>
              <a:ext cx="414500" cy="135383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6D0F93-FD18-A460-6132-2FB2650BFD8A}"/>
                </a:ext>
              </a:extLst>
            </p:cNvPr>
            <p:cNvSpPr txBox="1"/>
            <p:nvPr/>
          </p:nvSpPr>
          <p:spPr>
            <a:xfrm>
              <a:off x="9701798" y="3064071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3223896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2933879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(256)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4665371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2064769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68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54083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79655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76755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(56)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69560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456976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 descr="그래픽, 클립아트, 그림, 그래픽 디자인이(가) 표시된 사진&#10;&#10;자동 생성된 설명">
            <a:extLst>
              <a:ext uri="{FF2B5EF4-FFF2-40B4-BE49-F238E27FC236}">
                <a16:creationId xmlns:a16="http://schemas.microsoft.com/office/drawing/2014/main" id="{1A1E2630-E90C-0016-3242-9293A545A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5" y="5141508"/>
            <a:ext cx="1442801" cy="1442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프로젝트 개요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01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953855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22F514-72E6-3862-26BC-D0C3E1168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30938"/>
              </p:ext>
            </p:extLst>
          </p:nvPr>
        </p:nvGraphicFramePr>
        <p:xfrm>
          <a:off x="1282740" y="1584863"/>
          <a:ext cx="9626520" cy="464392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04420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b1_14.hdf5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b1_47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b2_10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b3_10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b4_05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9998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58,869,042</a:t>
                      </a:r>
                    </a:p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30992392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0.8831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0.9117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0.4379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0.4942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0.3456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0.3577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0.3214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20748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22F514-72E6-3862-26BC-D0C3E11682E9}"/>
              </a:ext>
            </a:extLst>
          </p:cNvPr>
          <p:cNvGraphicFramePr>
            <a:graphicFrameLocks noGrp="1"/>
          </p:cNvGraphicFramePr>
          <p:nvPr/>
        </p:nvGraphicFramePr>
        <p:xfrm>
          <a:off x="1282740" y="1584863"/>
          <a:ext cx="9626520" cy="464392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04420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b1_14.hdf5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b1_47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b2_10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b3_10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b4_05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9998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58,869,042</a:t>
                      </a:r>
                    </a:p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30992392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0.8831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0.9117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0.4379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0.4942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0.3456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0.3577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0.3214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944982C-C6F8-0896-FDE5-472327FF02F2}"/>
              </a:ext>
            </a:extLst>
          </p:cNvPr>
          <p:cNvGrpSpPr/>
          <p:nvPr/>
        </p:nvGrpSpPr>
        <p:grpSpPr>
          <a:xfrm>
            <a:off x="2701909" y="1971364"/>
            <a:ext cx="8207351" cy="4257426"/>
            <a:chOff x="3599670" y="2371368"/>
            <a:chExt cx="7986906" cy="409193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CD2DDEB-8B8D-CFCF-4E8B-87349E1F347A}"/>
                </a:ext>
              </a:extLst>
            </p:cNvPr>
            <p:cNvSpPr/>
            <p:nvPr/>
          </p:nvSpPr>
          <p:spPr>
            <a:xfrm>
              <a:off x="3599670" y="2371368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91%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ABE6159-8E45-D47D-530B-209C5FDDE17A}"/>
                </a:ext>
              </a:extLst>
            </p:cNvPr>
            <p:cNvSpPr/>
            <p:nvPr/>
          </p:nvSpPr>
          <p:spPr>
            <a:xfrm>
              <a:off x="10040957" y="5430382"/>
              <a:ext cx="1545619" cy="103292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1066477-BD1E-6370-B014-A3A122CD2E64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6902598" y="5120445"/>
              <a:ext cx="3911170" cy="309937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45595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MobileNetV3small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1603807" y="1415332"/>
            <a:ext cx="8984386" cy="4687386"/>
            <a:chOff x="422608" y="1200437"/>
            <a:chExt cx="8984386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(cropped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(2.5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223896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2933879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(128)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4665371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2064769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68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54083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79655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76755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(106)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69560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50723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MobileNetV3small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/>
        </p:nvGraphicFramePr>
        <p:xfrm>
          <a:off x="502417" y="1333561"/>
          <a:ext cx="11188136" cy="490498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5054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SGD_checkpoint_4.h5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SGD_checkpoint_5.h5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SGD_checkpoint_6.h5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SGD_checkpoint_7.h5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SGD_checkpoint_8.h5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SGD_checkpoint_9.h5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SGD_checkpoint_10.h5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0.9108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0.9801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0.9933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0.9683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0.9827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0.9495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0.2516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0.2552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0.0648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0.0244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0.0953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0.0675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0.1391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31533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MobileNetV3small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516575"/>
              </p:ext>
            </p:extLst>
          </p:nvPr>
        </p:nvGraphicFramePr>
        <p:xfrm>
          <a:off x="502417" y="1333561"/>
          <a:ext cx="11188136" cy="490498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5054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SGD_checkpoint_4.h5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SGD_checkpoint_5.h5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SGD_checkpoint_6.h5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SGD_checkpoint_7.h5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SGD_checkpoint_8.h5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SGD_checkpoint_9.h5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SGD_checkpoint_10.h5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0.9108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0.9801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0.9933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0.9683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0.9827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0.9495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0.2516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0.2552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0.0648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0.0244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0.0953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0.0675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0.1391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BBFD4761-74F0-F21C-ECC9-7174114DFCF6}"/>
              </a:ext>
            </a:extLst>
          </p:cNvPr>
          <p:cNvGrpSpPr/>
          <p:nvPr/>
        </p:nvGrpSpPr>
        <p:grpSpPr>
          <a:xfrm>
            <a:off x="2701909" y="1818217"/>
            <a:ext cx="6788181" cy="4410576"/>
            <a:chOff x="2840306" y="2207688"/>
            <a:chExt cx="6605854" cy="423913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DDFE31A-E3AC-54E6-C5DB-A967E9408E63}"/>
                </a:ext>
              </a:extLst>
            </p:cNvPr>
            <p:cNvSpPr/>
            <p:nvPr/>
          </p:nvSpPr>
          <p:spPr>
            <a:xfrm>
              <a:off x="2840306" y="2207688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  <a:endParaRPr lang="ko-KR" altLang="en-US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99%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A5679E-75BD-0DEA-000D-75691B969F75}"/>
                </a:ext>
              </a:extLst>
            </p:cNvPr>
            <p:cNvSpPr/>
            <p:nvPr/>
          </p:nvSpPr>
          <p:spPr>
            <a:xfrm>
              <a:off x="6143233" y="5378011"/>
              <a:ext cx="1364910" cy="1068811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5D69770-6038-8EA7-E5C5-0CB58FDFAB80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6096000" y="4956765"/>
              <a:ext cx="682455" cy="421246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6321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MobileNetV3small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/>
        </p:nvGraphicFramePr>
        <p:xfrm>
          <a:off x="502417" y="1333561"/>
          <a:ext cx="11188136" cy="490498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5054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SGD_checkpoint_4.h5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SGD_checkpoint_5.h5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SGD_checkpoint_6.h5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SGD_checkpoint_7.h5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SGD_checkpoint_8.h5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SGD_checkpoint_9.h5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SGD_checkpoint_10.h5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0.9108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0.9801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0.9933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0.9683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0.9827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0.9495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0.2516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0.2552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0.0648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0.0244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0.0953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0.0675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0.1391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BBFD4761-74F0-F21C-ECC9-7174114DFCF6}"/>
              </a:ext>
            </a:extLst>
          </p:cNvPr>
          <p:cNvGrpSpPr/>
          <p:nvPr/>
        </p:nvGrpSpPr>
        <p:grpSpPr>
          <a:xfrm>
            <a:off x="2701909" y="1818217"/>
            <a:ext cx="6788181" cy="4410576"/>
            <a:chOff x="2840306" y="2207688"/>
            <a:chExt cx="6605854" cy="423913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DDFE31A-E3AC-54E6-C5DB-A967E9408E63}"/>
                </a:ext>
              </a:extLst>
            </p:cNvPr>
            <p:cNvSpPr/>
            <p:nvPr/>
          </p:nvSpPr>
          <p:spPr>
            <a:xfrm>
              <a:off x="2840306" y="2207688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  <a:endParaRPr lang="ko-KR" altLang="en-US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99%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A5679E-75BD-0DEA-000D-75691B969F75}"/>
                </a:ext>
              </a:extLst>
            </p:cNvPr>
            <p:cNvSpPr/>
            <p:nvPr/>
          </p:nvSpPr>
          <p:spPr>
            <a:xfrm>
              <a:off x="6143233" y="5378011"/>
              <a:ext cx="1364910" cy="1068811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5D69770-6038-8EA7-E5C5-0CB58FDFAB80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6096000" y="4956765"/>
              <a:ext cx="682455" cy="421246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C28F80-7075-7BB8-FF07-4270F4AEB6F7}"/>
              </a:ext>
            </a:extLst>
          </p:cNvPr>
          <p:cNvSpPr/>
          <p:nvPr/>
        </p:nvSpPr>
        <p:spPr>
          <a:xfrm>
            <a:off x="2701909" y="1818217"/>
            <a:ext cx="6788181" cy="2860257"/>
          </a:xfrm>
          <a:prstGeom prst="roundRect">
            <a:avLst/>
          </a:prstGeom>
          <a:solidFill>
            <a:srgbClr val="7000D8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But,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데이터셋을 나누는 과정에서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실수가 있었음</a:t>
            </a:r>
            <a:endParaRPr lang="en-US" altLang="ko-KR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편향적인 결과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 도출되며 </a:t>
            </a:r>
            <a:endParaRPr lang="en-US" altLang="ko-KR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기각</a:t>
            </a:r>
            <a:endParaRPr lang="en-US" altLang="ko-KR" sz="2400" dirty="0">
              <a:solidFill>
                <a:srgbClr val="FFC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7581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590659" y="1415332"/>
            <a:ext cx="11010682" cy="4687386"/>
            <a:chOff x="422608" y="1200437"/>
            <a:chExt cx="11010682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(cropped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A0BB7F2-2C36-240C-492D-DE3723A4034B}"/>
                </a:ext>
              </a:extLst>
            </p:cNvPr>
            <p:cNvCxnSpPr>
              <a:cxnSpLocks/>
            </p:cNvCxnSpPr>
            <p:nvPr/>
          </p:nvCxnSpPr>
          <p:spPr>
            <a:xfrm>
              <a:off x="9087437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(60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F9BCBC6B-0535-ACF1-1E9A-459E42E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0294" y="1617200"/>
              <a:ext cx="414500" cy="135383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6D0F93-FD18-A460-6132-2FB2650BFD8A}"/>
                </a:ext>
              </a:extLst>
            </p:cNvPr>
            <p:cNvSpPr txBox="1"/>
            <p:nvPr/>
          </p:nvSpPr>
          <p:spPr>
            <a:xfrm>
              <a:off x="9701798" y="3064071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80327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151326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(256)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3244754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644152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01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63616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(0.25)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89188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86288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(106)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79093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44">
            <a:extLst>
              <a:ext uri="{FF2B5EF4-FFF2-40B4-BE49-F238E27FC236}">
                <a16:creationId xmlns:a16="http://schemas.microsoft.com/office/drawing/2014/main" id="{4C45BB28-A84F-41A7-8572-456AA0F42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68255" y="4537278"/>
            <a:ext cx="1151459" cy="66682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C2DC41-10DD-5E5B-2F1F-F8FC34476712}"/>
              </a:ext>
            </a:extLst>
          </p:cNvPr>
          <p:cNvSpPr txBox="1"/>
          <p:nvPr/>
        </p:nvSpPr>
        <p:spPr>
          <a:xfrm>
            <a:off x="4178238" y="5579498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(128)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E87F96-6655-9721-37A3-CB9C0AD977A0}"/>
              </a:ext>
            </a:extLst>
          </p:cNvPr>
          <p:cNvCxnSpPr>
            <a:cxnSpLocks/>
          </p:cNvCxnSpPr>
          <p:nvPr/>
        </p:nvCxnSpPr>
        <p:spPr>
          <a:xfrm>
            <a:off x="5909730" y="4897824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0483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40181"/>
              </p:ext>
            </p:extLst>
          </p:nvPr>
        </p:nvGraphicFramePr>
        <p:xfrm>
          <a:off x="1201190" y="1525399"/>
          <a:ext cx="9789619" cy="470339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</a:tblGrid>
              <a:tr h="5458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nn1_100.hdf5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nn1_model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nn2_model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nn3_model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nn4_model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nnn_model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58,947,684</a:t>
                      </a:r>
                    </a:p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17835743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0.7636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0.7964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0.7947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0.7553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0.9005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0.8890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0.7840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0.7124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0.8513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97979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/>
        </p:nvGraphicFramePr>
        <p:xfrm>
          <a:off x="1201190" y="1525399"/>
          <a:ext cx="9789619" cy="470339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</a:tblGrid>
              <a:tr h="5458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nn1_100.hdf5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nn1_model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nn2_model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nn3_model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nn4_model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nnn_model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58,947,684</a:t>
                      </a:r>
                    </a:p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17835743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0.7636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0.7964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0.7947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0.7553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0.9005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0.8890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0.7840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0.7124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0.8513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25B1EC4-DCC6-EEFA-EC9F-5389D935AE9E}"/>
              </a:ext>
            </a:extLst>
          </p:cNvPr>
          <p:cNvGrpSpPr/>
          <p:nvPr/>
        </p:nvGrpSpPr>
        <p:grpSpPr>
          <a:xfrm>
            <a:off x="2552701" y="2045008"/>
            <a:ext cx="8438108" cy="4193528"/>
            <a:chOff x="2695106" y="1951355"/>
            <a:chExt cx="8211465" cy="403052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705245-9E9C-40BA-481D-BF182ACC3857}"/>
                </a:ext>
              </a:extLst>
            </p:cNvPr>
            <p:cNvSpPr/>
            <p:nvPr/>
          </p:nvSpPr>
          <p:spPr>
            <a:xfrm>
              <a:off x="2840305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ResNet152V2_new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80% 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미만</a:t>
              </a:r>
              <a:endParaRPr lang="en-US" altLang="ko-KR" sz="28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D2A5F7-9EE7-4AAE-D1F9-B8E2F31381EB}"/>
                </a:ext>
              </a:extLst>
            </p:cNvPr>
            <p:cNvSpPr/>
            <p:nvPr/>
          </p:nvSpPr>
          <p:spPr>
            <a:xfrm>
              <a:off x="2695106" y="4969733"/>
              <a:ext cx="8211465" cy="1012144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54F5DC5-DCCC-9978-A587-B58AE3500499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6143233" y="4700432"/>
              <a:ext cx="657606" cy="269301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9936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채소, 요리, 스크린샷이(가) 표시된 사진&#10;&#10;자동 생성된 설명">
            <a:extLst>
              <a:ext uri="{FF2B5EF4-FFF2-40B4-BE49-F238E27FC236}">
                <a16:creationId xmlns:a16="http://schemas.microsoft.com/office/drawing/2014/main" id="{C91F52BD-91AC-EA84-2F77-4AF063D5F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59" y="1648084"/>
            <a:ext cx="10314453" cy="4550178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CA5772-3CCA-CDFB-C94B-2F3FCFCB5B03}"/>
              </a:ext>
            </a:extLst>
          </p:cNvPr>
          <p:cNvGrpSpPr/>
          <p:nvPr/>
        </p:nvGrpSpPr>
        <p:grpSpPr>
          <a:xfrm>
            <a:off x="936860" y="1279093"/>
            <a:ext cx="10313298" cy="4959444"/>
            <a:chOff x="936860" y="1347590"/>
            <a:chExt cx="10313298" cy="495944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161BA39-25BB-F766-7E6D-96430C9DC6B8}"/>
                </a:ext>
              </a:extLst>
            </p:cNvPr>
            <p:cNvSpPr/>
            <p:nvPr/>
          </p:nvSpPr>
          <p:spPr>
            <a:xfrm>
              <a:off x="7639666" y="1347590"/>
              <a:ext cx="3610492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닭가슴살 샐러드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VS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닭가슴살 시저샐러드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2D982C-084A-8F98-A27F-90F59C6DA0BD}"/>
                </a:ext>
              </a:extLst>
            </p:cNvPr>
            <p:cNvSpPr/>
            <p:nvPr/>
          </p:nvSpPr>
          <p:spPr>
            <a:xfrm>
              <a:off x="936860" y="1673515"/>
              <a:ext cx="10313297" cy="4633519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919187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01E23F-1D9D-DC38-8BAB-BCFAAB63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73" y="560052"/>
            <a:ext cx="5118876" cy="193475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402123A-427A-A706-B8ED-1CE187531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73" y="3079474"/>
            <a:ext cx="5322533" cy="14961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214901-F6AB-A9EF-7379-051E01F18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619" y="3213045"/>
            <a:ext cx="5322533" cy="15806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555D5E-90CF-2882-AAEF-3BC8CCF9C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73" y="5070682"/>
            <a:ext cx="5741879" cy="11341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A51CEB-9A08-9CFA-D469-2A4403499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619" y="502151"/>
            <a:ext cx="5157083" cy="23252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684941-D333-74D6-64E5-96908DFC5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6619" y="4946922"/>
            <a:ext cx="5048507" cy="132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음식, 식사, 패스트푸드이(가) 표시된 사진&#10;&#10;자동 생성된 설명">
            <a:extLst>
              <a:ext uri="{FF2B5EF4-FFF2-40B4-BE49-F238E27FC236}">
                <a16:creationId xmlns:a16="http://schemas.microsoft.com/office/drawing/2014/main" id="{BBC6D867-D80E-2DDD-A4F7-C311F4E7C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99" y="1689101"/>
            <a:ext cx="10281111" cy="4630884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CA5772-3CCA-CDFB-C94B-2F3FCFCB5B03}"/>
              </a:ext>
            </a:extLst>
          </p:cNvPr>
          <p:cNvGrpSpPr/>
          <p:nvPr/>
        </p:nvGrpSpPr>
        <p:grpSpPr>
          <a:xfrm>
            <a:off x="936860" y="1200437"/>
            <a:ext cx="10313297" cy="5119547"/>
            <a:chOff x="936860" y="1347590"/>
            <a:chExt cx="10313297" cy="511954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161BA39-25BB-F766-7E6D-96430C9DC6B8}"/>
                </a:ext>
              </a:extLst>
            </p:cNvPr>
            <p:cNvSpPr/>
            <p:nvPr/>
          </p:nvSpPr>
          <p:spPr>
            <a:xfrm>
              <a:off x="8854280" y="1347590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그라탕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VS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감자그라탕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2D982C-084A-8F98-A27F-90F59C6DA0BD}"/>
                </a:ext>
              </a:extLst>
            </p:cNvPr>
            <p:cNvSpPr/>
            <p:nvPr/>
          </p:nvSpPr>
          <p:spPr>
            <a:xfrm>
              <a:off x="936860" y="1673515"/>
              <a:ext cx="10313297" cy="4793622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81287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5D1E47-3FCA-0A4A-E537-3424587D995B}"/>
              </a:ext>
            </a:extLst>
          </p:cNvPr>
          <p:cNvSpPr txBox="1"/>
          <p:nvPr/>
        </p:nvSpPr>
        <p:spPr>
          <a:xfrm>
            <a:off x="2348856" y="5531298"/>
            <a:ext cx="749428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음료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소스류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외형이 비슷하거나 범주가 크게 겹치는 음식을 제외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팀 내부 회의를 통해 음식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가지를 선출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53EB72-AB36-BF05-6526-3CAF590F4520}"/>
              </a:ext>
            </a:extLst>
          </p:cNvPr>
          <p:cNvGrpSpPr/>
          <p:nvPr/>
        </p:nvGrpSpPr>
        <p:grpSpPr>
          <a:xfrm>
            <a:off x="2348856" y="1727199"/>
            <a:ext cx="7494287" cy="3502876"/>
            <a:chOff x="1962231" y="1727199"/>
            <a:chExt cx="7494287" cy="350287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5B1F2E-4D10-0301-12EC-F9468B70F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5199" y="1727200"/>
              <a:ext cx="2647655" cy="264765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DD64AB-E762-9B55-589F-B04BACD3EE15}"/>
                </a:ext>
              </a:extLst>
            </p:cNvPr>
            <p:cNvSpPr txBox="1"/>
            <p:nvPr/>
          </p:nvSpPr>
          <p:spPr>
            <a:xfrm>
              <a:off x="1962231" y="4491411"/>
              <a:ext cx="319358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106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가지 음식메뉴</a:t>
              </a:r>
              <a:endPara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AI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HUB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등록된 순서대로</a:t>
              </a:r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ACAD991-B531-B837-E0D5-FF0CA0357EAD}"/>
                </a:ext>
              </a:extLst>
            </p:cNvPr>
            <p:cNvCxnSpPr>
              <a:cxnSpLocks/>
            </p:cNvCxnSpPr>
            <p:nvPr/>
          </p:nvCxnSpPr>
          <p:spPr>
            <a:xfrm>
              <a:off x="5155820" y="3245585"/>
              <a:ext cx="1181480" cy="0"/>
            </a:xfrm>
            <a:prstGeom prst="straightConnector1">
              <a:avLst/>
            </a:prstGeom>
            <a:ln w="1651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1ABB33-7850-5008-4CA0-9972E1E5E162}"/>
                </a:ext>
              </a:extLst>
            </p:cNvPr>
            <p:cNvSpPr txBox="1"/>
            <p:nvPr/>
          </p:nvSpPr>
          <p:spPr>
            <a:xfrm>
              <a:off x="6262929" y="4491411"/>
              <a:ext cx="319358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가지 음식메뉴</a:t>
              </a:r>
              <a:endPara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최대한 겹치는 음식 없게</a:t>
              </a:r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E908988-EF0B-E654-82C6-3EBA7A259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266" y="1727199"/>
              <a:ext cx="2647656" cy="2647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724171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957859"/>
              </p:ext>
            </p:extLst>
          </p:nvPr>
        </p:nvGraphicFramePr>
        <p:xfrm>
          <a:off x="1022964" y="1525399"/>
          <a:ext cx="10146072" cy="44845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91012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04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100_model8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add_model13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19,996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8302165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0.8719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0.5731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0.5182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0.3806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25285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/>
        </p:nvGraphicFramePr>
        <p:xfrm>
          <a:off x="1022964" y="1525399"/>
          <a:ext cx="10146072" cy="44845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91012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04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100_model8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add_model13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19,996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8302165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0.8719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0.5731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0.5182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0.3806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E3E7A57E-C712-CB50-0AE9-5497110DEDF7}"/>
              </a:ext>
            </a:extLst>
          </p:cNvPr>
          <p:cNvGrpSpPr/>
          <p:nvPr/>
        </p:nvGrpSpPr>
        <p:grpSpPr>
          <a:xfrm>
            <a:off x="2701909" y="1808227"/>
            <a:ext cx="8467127" cy="4201709"/>
            <a:chOff x="2840305" y="1951355"/>
            <a:chExt cx="8239705" cy="403838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E006FDD-FA67-5CDD-2B00-52F8A12D4D1B}"/>
                </a:ext>
              </a:extLst>
            </p:cNvPr>
            <p:cNvSpPr/>
            <p:nvPr/>
          </p:nvSpPr>
          <p:spPr>
            <a:xfrm>
              <a:off x="2840305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ResNet152V2_new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89%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 최종 모델 결정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387688-1FEC-DE51-2154-75B26F5972F0}"/>
                </a:ext>
              </a:extLst>
            </p:cNvPr>
            <p:cNvSpPr/>
            <p:nvPr/>
          </p:nvSpPr>
          <p:spPr>
            <a:xfrm>
              <a:off x="9398926" y="5025935"/>
              <a:ext cx="1681084" cy="963805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08FD547-8DCF-877E-D978-19320F7A1F79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>
            <a:xfrm>
              <a:off x="6143232" y="4700432"/>
              <a:ext cx="4096237" cy="325503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06636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126C3E-A96E-9034-52BC-2A3FAA474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611" y="2087971"/>
            <a:ext cx="7373649" cy="22912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음식 이미지 및 영양정보 텍스트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40,000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7817AC9-6ADE-8F62-6338-02CBC15AAD18}"/>
              </a:ext>
            </a:extLst>
          </p:cNvPr>
          <p:cNvGrpSpPr/>
          <p:nvPr/>
        </p:nvGrpSpPr>
        <p:grpSpPr>
          <a:xfrm>
            <a:off x="975023" y="2523083"/>
            <a:ext cx="1661647" cy="1617617"/>
            <a:chOff x="4757359" y="4031070"/>
            <a:chExt cx="2402382" cy="2338724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7EB61A6-8AE9-C0D4-329B-8B07D806B087}"/>
                </a:ext>
              </a:extLst>
            </p:cNvPr>
            <p:cNvSpPr/>
            <p:nvPr/>
          </p:nvSpPr>
          <p:spPr>
            <a:xfrm>
              <a:off x="4757359" y="4031070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2DBB1D5-1C55-F7CA-DE7B-95D4A045D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4210" y="4164261"/>
              <a:ext cx="2008680" cy="200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91296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E1DD060-A720-8462-9350-78BB0CA549EB}"/>
              </a:ext>
            </a:extLst>
          </p:cNvPr>
          <p:cNvCxnSpPr>
            <a:cxnSpLocks/>
          </p:cNvCxnSpPr>
          <p:nvPr/>
        </p:nvCxnSpPr>
        <p:spPr>
          <a:xfrm>
            <a:off x="3566160" y="3639822"/>
            <a:ext cx="8259731" cy="0"/>
          </a:xfrm>
          <a:prstGeom prst="line">
            <a:avLst/>
          </a:prstGeom>
          <a:ln w="69850">
            <a:solidFill>
              <a:srgbClr val="3A24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0F3344C4-F5AF-938D-C8EC-CE0DB76E251A}"/>
              </a:ext>
            </a:extLst>
          </p:cNvPr>
          <p:cNvSpPr/>
          <p:nvPr/>
        </p:nvSpPr>
        <p:spPr>
          <a:xfrm>
            <a:off x="4296555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Q1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0DBACBC-9D95-CA18-3624-BED55FD00400}"/>
              </a:ext>
            </a:extLst>
          </p:cNvPr>
          <p:cNvSpPr/>
          <p:nvPr/>
        </p:nvSpPr>
        <p:spPr>
          <a:xfrm>
            <a:off x="5779112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Q2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C7B609-0946-8411-C844-9993D6F8C38D}"/>
              </a:ext>
            </a:extLst>
          </p:cNvPr>
          <p:cNvSpPr/>
          <p:nvPr/>
        </p:nvSpPr>
        <p:spPr>
          <a:xfrm>
            <a:off x="7261669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Q3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C769DA-D355-120D-F851-CBFBA044CC90}"/>
              </a:ext>
            </a:extLst>
          </p:cNvPr>
          <p:cNvSpPr/>
          <p:nvPr/>
        </p:nvSpPr>
        <p:spPr>
          <a:xfrm>
            <a:off x="8744226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Q4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EE1104-B326-25FB-D23B-512817F8F95C}"/>
              </a:ext>
            </a:extLst>
          </p:cNvPr>
          <p:cNvSpPr/>
          <p:nvPr/>
        </p:nvSpPr>
        <p:spPr>
          <a:xfrm>
            <a:off x="10226783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Q5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358E5E-3045-BBBE-B597-C429D2693CF1}"/>
              </a:ext>
            </a:extLst>
          </p:cNvPr>
          <p:cNvSpPr txBox="1"/>
          <p:nvPr/>
        </p:nvSpPr>
        <p:spPr>
          <a:xfrm>
            <a:off x="4268424" y="4318306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8974A9-09AE-81D8-B367-3B62EBD14E5C}"/>
              </a:ext>
            </a:extLst>
          </p:cNvPr>
          <p:cNvSpPr txBox="1"/>
          <p:nvPr/>
        </p:nvSpPr>
        <p:spPr>
          <a:xfrm>
            <a:off x="5750981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CDE7C4-7B32-838A-A699-21CA08F844BB}"/>
              </a:ext>
            </a:extLst>
          </p:cNvPr>
          <p:cNvSpPr txBox="1"/>
          <p:nvPr/>
        </p:nvSpPr>
        <p:spPr>
          <a:xfrm>
            <a:off x="7233538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75%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7865C7-C3F5-BC13-EE3B-6ABD9918A127}"/>
              </a:ext>
            </a:extLst>
          </p:cNvPr>
          <p:cNvSpPr txBox="1"/>
          <p:nvPr/>
        </p:nvSpPr>
        <p:spPr>
          <a:xfrm>
            <a:off x="8593771" y="4318305"/>
            <a:ext cx="121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EF89B4-07FB-B540-7CA2-4F26978C54B8}"/>
              </a:ext>
            </a:extLst>
          </p:cNvPr>
          <p:cNvSpPr txBox="1"/>
          <p:nvPr/>
        </p:nvSpPr>
        <p:spPr>
          <a:xfrm>
            <a:off x="10121202" y="4318304"/>
            <a:ext cx="112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125%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C1A87F-D9F6-F801-CA2B-F7A675715C4A}"/>
              </a:ext>
            </a:extLst>
          </p:cNvPr>
          <p:cNvSpPr/>
          <p:nvPr/>
        </p:nvSpPr>
        <p:spPr>
          <a:xfrm>
            <a:off x="5931512" y="1876915"/>
            <a:ext cx="3527448" cy="57123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Quantity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D30DF14-7819-016C-3A7B-293C181AA93D}"/>
              </a:ext>
            </a:extLst>
          </p:cNvPr>
          <p:cNvSpPr/>
          <p:nvPr/>
        </p:nvSpPr>
        <p:spPr>
          <a:xfrm>
            <a:off x="975023" y="2523083"/>
            <a:ext cx="1661647" cy="1617617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6ADAAA4-6D98-3C37-66DE-CCF35BD1EF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1178" y="2615207"/>
            <a:ext cx="1389337" cy="138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194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A2B53A2-73C5-B4F9-34C7-D627D0CFE4A7}"/>
              </a:ext>
            </a:extLst>
          </p:cNvPr>
          <p:cNvGrpSpPr/>
          <p:nvPr/>
        </p:nvGrpSpPr>
        <p:grpSpPr>
          <a:xfrm>
            <a:off x="3566160" y="4214175"/>
            <a:ext cx="8259731" cy="1795761"/>
            <a:chOff x="3566160" y="2984210"/>
            <a:chExt cx="8259731" cy="1795761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E1DD060-A720-8462-9350-78BB0CA549EB}"/>
                </a:ext>
              </a:extLst>
            </p:cNvPr>
            <p:cNvCxnSpPr>
              <a:cxnSpLocks/>
            </p:cNvCxnSpPr>
            <p:nvPr/>
          </p:nvCxnSpPr>
          <p:spPr>
            <a:xfrm>
              <a:off x="3566160" y="3639822"/>
              <a:ext cx="8259731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3344C4-F5AF-938D-C8EC-CE0DB76E251A}"/>
                </a:ext>
              </a:extLst>
            </p:cNvPr>
            <p:cNvSpPr/>
            <p:nvPr/>
          </p:nvSpPr>
          <p:spPr>
            <a:xfrm>
              <a:off x="4296555" y="318516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358E5E-3045-BBBE-B597-C429D2693CF1}"/>
                </a:ext>
              </a:extLst>
            </p:cNvPr>
            <p:cNvSpPr txBox="1"/>
            <p:nvPr/>
          </p:nvSpPr>
          <p:spPr>
            <a:xfrm>
              <a:off x="4268424" y="4318306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25%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8974A9-09AE-81D8-B367-3B62EBD14E5C}"/>
                </a:ext>
              </a:extLst>
            </p:cNvPr>
            <p:cNvSpPr txBox="1"/>
            <p:nvPr/>
          </p:nvSpPr>
          <p:spPr>
            <a:xfrm>
              <a:off x="5994195" y="4318305"/>
              <a:ext cx="2055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50% ~ 75%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7865C7-C3F5-BC13-EE3B-6ABD9918A127}"/>
                </a:ext>
              </a:extLst>
            </p:cNvPr>
            <p:cNvSpPr txBox="1"/>
            <p:nvPr/>
          </p:nvSpPr>
          <p:spPr>
            <a:xfrm>
              <a:off x="8661186" y="4318305"/>
              <a:ext cx="2557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100% ~ 125%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9F02CA-4415-6EEF-4C88-79DCE36AEC55}"/>
                </a:ext>
              </a:extLst>
            </p:cNvPr>
            <p:cNvGrpSpPr/>
            <p:nvPr/>
          </p:nvGrpSpPr>
          <p:grpSpPr>
            <a:xfrm>
              <a:off x="9289226" y="2984210"/>
              <a:ext cx="1301874" cy="1301874"/>
              <a:chOff x="9030846" y="4007623"/>
              <a:chExt cx="1301874" cy="1301874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A705ED6E-8F55-B1EA-97AF-283B75E44440}"/>
                  </a:ext>
                </a:extLst>
              </p:cNvPr>
              <p:cNvSpPr/>
              <p:nvPr/>
            </p:nvSpPr>
            <p:spPr>
              <a:xfrm>
                <a:off x="9030846" y="4007623"/>
                <a:ext cx="1301874" cy="1301874"/>
              </a:xfrm>
              <a:prstGeom prst="ellipse">
                <a:avLst/>
              </a:prstGeom>
              <a:solidFill>
                <a:srgbClr val="FFF4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9C0345-98E1-8E43-82D5-0BBA8FB97FC6}"/>
                  </a:ext>
                </a:extLst>
              </p:cNvPr>
              <p:cNvSpPr txBox="1"/>
              <p:nvPr/>
            </p:nvSpPr>
            <p:spPr>
              <a:xfrm>
                <a:off x="9161926" y="4473894"/>
                <a:ext cx="1133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ysClr val="windowText" lastClr="000000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Q4 + Q5</a:t>
                </a:r>
                <a:endParaRPr lang="ko-KR" altLang="en-US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7EED2F1-520B-AB65-5A66-A8199666354E}"/>
                </a:ext>
              </a:extLst>
            </p:cNvPr>
            <p:cNvGrpSpPr/>
            <p:nvPr/>
          </p:nvGrpSpPr>
          <p:grpSpPr>
            <a:xfrm>
              <a:off x="6324112" y="2984210"/>
              <a:ext cx="1301874" cy="1301874"/>
              <a:chOff x="9030846" y="4007623"/>
              <a:chExt cx="1301874" cy="1301874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811315D-E7C6-1D2D-EB5B-35F48FCC320D}"/>
                  </a:ext>
                </a:extLst>
              </p:cNvPr>
              <p:cNvSpPr/>
              <p:nvPr/>
            </p:nvSpPr>
            <p:spPr>
              <a:xfrm>
                <a:off x="9030846" y="4007623"/>
                <a:ext cx="1301874" cy="1301874"/>
              </a:xfrm>
              <a:prstGeom prst="ellipse">
                <a:avLst/>
              </a:prstGeom>
              <a:solidFill>
                <a:srgbClr val="FFF4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20BE81-F303-4780-919B-14A90F80D447}"/>
                  </a:ext>
                </a:extLst>
              </p:cNvPr>
              <p:cNvSpPr txBox="1"/>
              <p:nvPr/>
            </p:nvSpPr>
            <p:spPr>
              <a:xfrm>
                <a:off x="9161926" y="4473894"/>
                <a:ext cx="1133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ysClr val="windowText" lastClr="000000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Q2 + Q3</a:t>
                </a:r>
                <a:endParaRPr lang="ko-KR" altLang="en-US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5DE812-E83F-793E-2F6B-1DBE6CDE6197}"/>
              </a:ext>
            </a:extLst>
          </p:cNvPr>
          <p:cNvGrpSpPr/>
          <p:nvPr/>
        </p:nvGrpSpPr>
        <p:grpSpPr>
          <a:xfrm>
            <a:off x="3566160" y="2127368"/>
            <a:ext cx="8259731" cy="1594809"/>
            <a:chOff x="3566160" y="2504442"/>
            <a:chExt cx="8259731" cy="159480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A4EAC867-9292-C6C4-D05F-26F05BF7B7F3}"/>
                </a:ext>
              </a:extLst>
            </p:cNvPr>
            <p:cNvCxnSpPr>
              <a:cxnSpLocks/>
            </p:cNvCxnSpPr>
            <p:nvPr/>
          </p:nvCxnSpPr>
          <p:spPr>
            <a:xfrm>
              <a:off x="3566160" y="2959102"/>
              <a:ext cx="8259731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E73CA1D-8D51-61F1-9544-9A205B1B745E}"/>
                </a:ext>
              </a:extLst>
            </p:cNvPr>
            <p:cNvSpPr/>
            <p:nvPr/>
          </p:nvSpPr>
          <p:spPr>
            <a:xfrm>
              <a:off x="4296555" y="250444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DB90A16-73A6-0396-4AD7-E9572B50FB0E}"/>
                </a:ext>
              </a:extLst>
            </p:cNvPr>
            <p:cNvSpPr/>
            <p:nvPr/>
          </p:nvSpPr>
          <p:spPr>
            <a:xfrm>
              <a:off x="5779112" y="250444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Q2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B349F05-6D9F-D46A-D68F-8661EB874920}"/>
                </a:ext>
              </a:extLst>
            </p:cNvPr>
            <p:cNvSpPr/>
            <p:nvPr/>
          </p:nvSpPr>
          <p:spPr>
            <a:xfrm>
              <a:off x="7261669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Q3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BC0DABB-C6F7-AEAA-C830-0AD27F200B44}"/>
                </a:ext>
              </a:extLst>
            </p:cNvPr>
            <p:cNvSpPr/>
            <p:nvPr/>
          </p:nvSpPr>
          <p:spPr>
            <a:xfrm>
              <a:off x="8744226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Q4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935BE30-0855-2567-6140-ACE04EA6AA62}"/>
                </a:ext>
              </a:extLst>
            </p:cNvPr>
            <p:cNvSpPr/>
            <p:nvPr/>
          </p:nvSpPr>
          <p:spPr>
            <a:xfrm>
              <a:off x="10226783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Q5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E92B2A-D491-6E65-6F5E-11E989523ED5}"/>
                </a:ext>
              </a:extLst>
            </p:cNvPr>
            <p:cNvSpPr txBox="1"/>
            <p:nvPr/>
          </p:nvSpPr>
          <p:spPr>
            <a:xfrm>
              <a:off x="4268424" y="3637586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25%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AAFCB9-A838-4156-FC9F-0D9C8ED93C4E}"/>
                </a:ext>
              </a:extLst>
            </p:cNvPr>
            <p:cNvSpPr txBox="1"/>
            <p:nvPr/>
          </p:nvSpPr>
          <p:spPr>
            <a:xfrm>
              <a:off x="5750981" y="3637585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50%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6F46D6-23CB-D5D3-7E24-044F814EAC4F}"/>
                </a:ext>
              </a:extLst>
            </p:cNvPr>
            <p:cNvSpPr txBox="1"/>
            <p:nvPr/>
          </p:nvSpPr>
          <p:spPr>
            <a:xfrm>
              <a:off x="7233538" y="3637585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75%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286D1F-7D25-D6DB-6F1C-EBACD3D600B8}"/>
                </a:ext>
              </a:extLst>
            </p:cNvPr>
            <p:cNvSpPr txBox="1"/>
            <p:nvPr/>
          </p:nvSpPr>
          <p:spPr>
            <a:xfrm>
              <a:off x="8593771" y="3637585"/>
              <a:ext cx="1210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D11C0A-E844-6AEC-B3A1-1C6659C390EC}"/>
                </a:ext>
              </a:extLst>
            </p:cNvPr>
            <p:cNvSpPr txBox="1"/>
            <p:nvPr/>
          </p:nvSpPr>
          <p:spPr>
            <a:xfrm>
              <a:off x="10121202" y="3637584"/>
              <a:ext cx="11204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125%</a:t>
              </a:r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5931512" y="984094"/>
            <a:ext cx="3527448" cy="57123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모델의 정확도가 높은 쪽은</a:t>
            </a:r>
            <a:r>
              <a:rPr lang="en-US" altLang="ko-KR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626B46-3E46-0DD2-CBA0-6BA24318D4E2}"/>
              </a:ext>
            </a:extLst>
          </p:cNvPr>
          <p:cNvGrpSpPr/>
          <p:nvPr/>
        </p:nvGrpSpPr>
        <p:grpSpPr>
          <a:xfrm>
            <a:off x="975023" y="2523083"/>
            <a:ext cx="1661647" cy="1617617"/>
            <a:chOff x="4757359" y="4031070"/>
            <a:chExt cx="2402382" cy="2338724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5449EA9-B72F-EDB1-208E-CAE2EEEFAFEF}"/>
                </a:ext>
              </a:extLst>
            </p:cNvPr>
            <p:cNvSpPr/>
            <p:nvPr/>
          </p:nvSpPr>
          <p:spPr>
            <a:xfrm>
              <a:off x="4757359" y="4031070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D895AAA-8C32-8D4A-80F0-63540937F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4210" y="4164261"/>
              <a:ext cx="2008680" cy="200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9079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2.08333E-7 0.1680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5931512" y="698719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모델의 정확도가 높은 쪽은</a:t>
            </a:r>
            <a:r>
              <a:rPr lang="en-US" altLang="ko-KR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736485"/>
              </p:ext>
            </p:extLst>
          </p:nvPr>
        </p:nvGraphicFramePr>
        <p:xfrm>
          <a:off x="3490555" y="1443516"/>
          <a:ext cx="8096020" cy="485005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19204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3684991880"/>
                    </a:ext>
                  </a:extLst>
                </a:gridCol>
              </a:tblGrid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모델명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Q1~Q5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(1)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Q1~Q5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(2)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Q1, Q2+Q3, Q4+Q5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(1)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Q1, Q2+Q3, Q4+Q5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(2)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4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Learning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model7.ipynb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model7-1.ipynb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model8.ipynb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model8.ipynb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전이학습 여부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ResNet152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ResNet152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수제 모델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223.02MB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223.08MB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222.77MB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222.79MB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Trainable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222.47MB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222.53MB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222.22MB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222.24MB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0.5636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0.6539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0.6567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0.3753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1.5847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1.1745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1.4064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1.0946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24257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532C29B0-F171-E588-BCED-46E39116DC87}"/>
              </a:ext>
            </a:extLst>
          </p:cNvPr>
          <p:cNvGrpSpPr/>
          <p:nvPr/>
        </p:nvGrpSpPr>
        <p:grpSpPr>
          <a:xfrm>
            <a:off x="526870" y="2523083"/>
            <a:ext cx="2557954" cy="3311216"/>
            <a:chOff x="526870" y="2523083"/>
            <a:chExt cx="2557954" cy="331121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00E7CA-4802-1AE9-827D-82C9F94EF2AD}"/>
                </a:ext>
              </a:extLst>
            </p:cNvPr>
            <p:cNvSpPr txBox="1"/>
            <p:nvPr/>
          </p:nvSpPr>
          <p:spPr>
            <a:xfrm>
              <a:off x="526870" y="4633970"/>
              <a:ext cx="25579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음식량 추정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음식의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양을 </a:t>
              </a:r>
              <a:r>
                <a:rPr lang="en-US" altLang="ko-KR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</a:t>
              </a:r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인분 기준으로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몇</a:t>
              </a:r>
              <a:r>
                <a:rPr lang="en-US" altLang="ko-KR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%</a:t>
              </a:r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해당하는지 판단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D3940FE-B39A-E8CF-BEA9-D50516B8E802}"/>
                </a:ext>
              </a:extLst>
            </p:cNvPr>
            <p:cNvGrpSpPr/>
            <p:nvPr/>
          </p:nvGrpSpPr>
          <p:grpSpPr>
            <a:xfrm>
              <a:off x="975023" y="2523083"/>
              <a:ext cx="1661647" cy="1617617"/>
              <a:chOff x="4757359" y="4031070"/>
              <a:chExt cx="2402382" cy="2338724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66068CE7-EEAD-CCA5-282E-DFF287B3DCA1}"/>
                  </a:ext>
                </a:extLst>
              </p:cNvPr>
              <p:cNvSpPr/>
              <p:nvPr/>
            </p:nvSpPr>
            <p:spPr>
              <a:xfrm>
                <a:off x="4757359" y="4031070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FD31200-2FDF-AE38-92CF-65614AF15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54210" y="4164261"/>
                <a:ext cx="2008680" cy="20086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2054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48148E-6 L 2.08333E-7 -0.0402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5931512" y="647201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모델의 정확도가 높은 쪽은</a:t>
            </a:r>
            <a:r>
              <a:rPr lang="en-US" altLang="ko-KR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/>
        </p:nvGraphicFramePr>
        <p:xfrm>
          <a:off x="3490555" y="1443516"/>
          <a:ext cx="8096020" cy="485005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19204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3684991880"/>
                    </a:ext>
                  </a:extLst>
                </a:gridCol>
              </a:tblGrid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모델명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Q1~Q5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(1)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Q1~Q5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(2)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Q1, Q2+Q3, Q4+Q5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(1)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Q1, Q2+Q3, Q4+Q5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(2)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4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Learning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model7.ipynb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model7-1.ipynb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model8.ipynb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model8.ipynb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전이학습 여부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ResNet152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ResNet152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수제 모델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223.02MB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223.08MB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222.77MB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222.79MB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Trainable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222.47MB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222.53MB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222.22MB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222.24MB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0.5636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0.6539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0.6567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0.3753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1.5847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1.1745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1.4064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1.0946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24257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8E9876-781B-951E-E228-51E77DE88AA8}"/>
              </a:ext>
            </a:extLst>
          </p:cNvPr>
          <p:cNvGrpSpPr/>
          <p:nvPr/>
        </p:nvGrpSpPr>
        <p:grpSpPr>
          <a:xfrm>
            <a:off x="2793072" y="1951354"/>
            <a:ext cx="8793503" cy="4342216"/>
            <a:chOff x="2793073" y="1951355"/>
            <a:chExt cx="8793503" cy="4342216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A6D9BD2-ABA7-0D65-1D8C-39EBE5B66CDD}"/>
                </a:ext>
              </a:extLst>
            </p:cNvPr>
            <p:cNvSpPr/>
            <p:nvPr/>
          </p:nvSpPr>
          <p:spPr>
            <a:xfrm>
              <a:off x="2793073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큰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차이는 없었으므로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Q1~Q5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단계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 추정하기로 결정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41CA6A6-5EF2-9B0F-3BD5-854565978DAD}"/>
                </a:ext>
              </a:extLst>
            </p:cNvPr>
            <p:cNvSpPr/>
            <p:nvPr/>
          </p:nvSpPr>
          <p:spPr>
            <a:xfrm>
              <a:off x="5082363" y="5414485"/>
              <a:ext cx="6504213" cy="879086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158BCD4-27C3-5E4D-E9F8-6820A7B9E272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6096000" y="4700432"/>
              <a:ext cx="2238470" cy="714053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32C29B0-F171-E588-BCED-46E39116DC87}"/>
              </a:ext>
            </a:extLst>
          </p:cNvPr>
          <p:cNvGrpSpPr/>
          <p:nvPr/>
        </p:nvGrpSpPr>
        <p:grpSpPr>
          <a:xfrm>
            <a:off x="526870" y="2523083"/>
            <a:ext cx="2557954" cy="3311216"/>
            <a:chOff x="526870" y="2523083"/>
            <a:chExt cx="2557954" cy="331121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00E7CA-4802-1AE9-827D-82C9F94EF2AD}"/>
                </a:ext>
              </a:extLst>
            </p:cNvPr>
            <p:cNvSpPr txBox="1"/>
            <p:nvPr/>
          </p:nvSpPr>
          <p:spPr>
            <a:xfrm>
              <a:off x="526870" y="4633970"/>
              <a:ext cx="25579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음식량 추정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음식의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양을 </a:t>
              </a:r>
              <a:r>
                <a:rPr lang="en-US" altLang="ko-KR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</a:t>
              </a:r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인분 기준으로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몇</a:t>
              </a:r>
              <a:r>
                <a:rPr lang="en-US" altLang="ko-KR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%</a:t>
              </a:r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해당하는지 판단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D3940FE-B39A-E8CF-BEA9-D50516B8E802}"/>
                </a:ext>
              </a:extLst>
            </p:cNvPr>
            <p:cNvGrpSpPr/>
            <p:nvPr/>
          </p:nvGrpSpPr>
          <p:grpSpPr>
            <a:xfrm>
              <a:off x="975023" y="2523083"/>
              <a:ext cx="1661647" cy="1617617"/>
              <a:chOff x="4757359" y="4031070"/>
              <a:chExt cx="2402382" cy="2338724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66068CE7-EEAD-CCA5-282E-DFF287B3DCA1}"/>
                  </a:ext>
                </a:extLst>
              </p:cNvPr>
              <p:cNvSpPr/>
              <p:nvPr/>
            </p:nvSpPr>
            <p:spPr>
              <a:xfrm>
                <a:off x="4757359" y="4031070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FD31200-2FDF-AE38-92CF-65614AF15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54210" y="4164261"/>
                <a:ext cx="2008680" cy="20086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37956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L 2.08333E-7 -0.0402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주방 도구, 음식, 은식기, 식기이(가) 표시된 사진&#10;&#10;자동 생성된 설명">
            <a:extLst>
              <a:ext uri="{FF2B5EF4-FFF2-40B4-BE49-F238E27FC236}">
                <a16:creationId xmlns:a16="http://schemas.microsoft.com/office/drawing/2014/main" id="{FCA0984B-EA9F-B0CD-5DFA-365C3E899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32" y="1054654"/>
            <a:ext cx="7887735" cy="524450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3733773" y="276834"/>
            <a:ext cx="4728571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자체 모델 이미지 전처리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7621094" y="5576800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Coin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D8872-1AF1-0889-BFEF-E78B7D68F7CD}"/>
              </a:ext>
            </a:extLst>
          </p:cNvPr>
          <p:cNvSpPr/>
          <p:nvPr/>
        </p:nvSpPr>
        <p:spPr>
          <a:xfrm>
            <a:off x="7955440" y="4719387"/>
            <a:ext cx="718820" cy="7629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31A1E5-C59B-0BCE-DCA6-615BFD1AC487}"/>
              </a:ext>
            </a:extLst>
          </p:cNvPr>
          <p:cNvSpPr/>
          <p:nvPr/>
        </p:nvSpPr>
        <p:spPr>
          <a:xfrm>
            <a:off x="5243457" y="2160329"/>
            <a:ext cx="2804336" cy="2619995"/>
          </a:xfrm>
          <a:prstGeom prst="rect">
            <a:avLst/>
          </a:prstGeom>
          <a:noFill/>
          <a:ln w="50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A14CC-184C-8950-94F3-0A44682EAC0E}"/>
              </a:ext>
            </a:extLst>
          </p:cNvPr>
          <p:cNvSpPr txBox="1"/>
          <p:nvPr/>
        </p:nvSpPr>
        <p:spPr>
          <a:xfrm>
            <a:off x="5989232" y="4946677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Dish</a:t>
            </a:r>
          </a:p>
        </p:txBody>
      </p:sp>
    </p:spTree>
    <p:extLst>
      <p:ext uri="{BB962C8B-B14F-4D97-AF65-F5344CB8AC3E}">
        <p14:creationId xmlns:p14="http://schemas.microsoft.com/office/powerpoint/2010/main" val="298318364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14F652-52F0-68F9-6D9D-EFC781BF8427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9CD6DD9-D55C-DCEF-DA35-89E93BB446A5}"/>
              </a:ext>
            </a:extLst>
          </p:cNvPr>
          <p:cNvGrpSpPr/>
          <p:nvPr/>
        </p:nvGrpSpPr>
        <p:grpSpPr>
          <a:xfrm>
            <a:off x="2415663" y="1492516"/>
            <a:ext cx="2362713" cy="2706625"/>
            <a:chOff x="2609049" y="2059913"/>
            <a:chExt cx="3110895" cy="3563711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5360890-8BFB-7573-6C3A-93E742318DAD}"/>
                </a:ext>
              </a:extLst>
            </p:cNvPr>
            <p:cNvGrpSpPr/>
            <p:nvPr/>
          </p:nvGrpSpPr>
          <p:grpSpPr>
            <a:xfrm>
              <a:off x="2795411" y="2059913"/>
              <a:ext cx="2738173" cy="2738173"/>
              <a:chOff x="3086157" y="1712044"/>
              <a:chExt cx="2738173" cy="2738173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E7D6B48-FFFC-77C8-9514-86A2925A6282}"/>
                  </a:ext>
                </a:extLst>
              </p:cNvPr>
              <p:cNvSpPr/>
              <p:nvPr/>
            </p:nvSpPr>
            <p:spPr>
              <a:xfrm>
                <a:off x="3086157" y="1712044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30895CA-748C-E1D6-15B2-3AB6F0409C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507712" y="2133597"/>
                <a:ext cx="1895063" cy="1895063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21CBB8-19FC-564F-C722-C50261399C5D}"/>
                </a:ext>
              </a:extLst>
            </p:cNvPr>
            <p:cNvSpPr txBox="1"/>
            <p:nvPr/>
          </p:nvSpPr>
          <p:spPr>
            <a:xfrm>
              <a:off x="2609049" y="5056291"/>
              <a:ext cx="3110895" cy="567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일일 총 에너지 소비량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86369C8-50C2-4783-1B31-4532B4F99075}"/>
              </a:ext>
            </a:extLst>
          </p:cNvPr>
          <p:cNvGrpSpPr/>
          <p:nvPr/>
        </p:nvGrpSpPr>
        <p:grpSpPr>
          <a:xfrm>
            <a:off x="7548721" y="1492516"/>
            <a:ext cx="2079633" cy="2704403"/>
            <a:chOff x="7351986" y="2059913"/>
            <a:chExt cx="2738174" cy="3560785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6863AEA-4FEA-9182-C2D0-CF9BD4C42CCF}"/>
                </a:ext>
              </a:extLst>
            </p:cNvPr>
            <p:cNvGrpSpPr/>
            <p:nvPr/>
          </p:nvGrpSpPr>
          <p:grpSpPr>
            <a:xfrm>
              <a:off x="7351987" y="2059913"/>
              <a:ext cx="2738173" cy="2738173"/>
              <a:chOff x="6784312" y="1712044"/>
              <a:chExt cx="2738173" cy="2738173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5088CC91-349B-2351-E34F-98A97D9710F0}"/>
                  </a:ext>
                </a:extLst>
              </p:cNvPr>
              <p:cNvSpPr/>
              <p:nvPr/>
            </p:nvSpPr>
            <p:spPr>
              <a:xfrm>
                <a:off x="6784312" y="1712044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6BE51E4B-6192-7E2B-C4BF-336925148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90749" y="2133599"/>
                <a:ext cx="1895062" cy="1895062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C6646F-B20C-66C6-5522-B14C3637338A}"/>
                </a:ext>
              </a:extLst>
            </p:cNvPr>
            <p:cNvSpPr txBox="1"/>
            <p:nvPr/>
          </p:nvSpPr>
          <p:spPr>
            <a:xfrm>
              <a:off x="7351986" y="5174937"/>
              <a:ext cx="2738173" cy="445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섭취 칼로리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D1E0D39-B065-2BC0-DC9D-2CE48C5C6C88}"/>
              </a:ext>
            </a:extLst>
          </p:cNvPr>
          <p:cNvSpPr txBox="1"/>
          <p:nvPr/>
        </p:nvSpPr>
        <p:spPr>
          <a:xfrm>
            <a:off x="132207" y="2142145"/>
            <a:ext cx="2079632" cy="109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IF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13CAC6-15ED-6ED5-E52C-DA2F29FB87D9}"/>
              </a:ext>
            </a:extLst>
          </p:cNvPr>
          <p:cNvSpPr txBox="1"/>
          <p:nvPr/>
        </p:nvSpPr>
        <p:spPr>
          <a:xfrm>
            <a:off x="5402243" y="2177542"/>
            <a:ext cx="1381071" cy="109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&gt;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E4335E-720A-850C-A5E2-D6D5F489B062}"/>
              </a:ext>
            </a:extLst>
          </p:cNvPr>
          <p:cNvSpPr txBox="1"/>
          <p:nvPr/>
        </p:nvSpPr>
        <p:spPr>
          <a:xfrm>
            <a:off x="10205504" y="2177542"/>
            <a:ext cx="1381071" cy="1098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21AD657-343E-C0AE-7652-D4A95BF40F22}"/>
              </a:ext>
            </a:extLst>
          </p:cNvPr>
          <p:cNvGrpSpPr/>
          <p:nvPr/>
        </p:nvGrpSpPr>
        <p:grpSpPr>
          <a:xfrm>
            <a:off x="5102900" y="3949512"/>
            <a:ext cx="1986199" cy="2509213"/>
            <a:chOff x="4726911" y="2059913"/>
            <a:chExt cx="2738174" cy="3459201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B2F1BEA-592A-183B-7D4D-27CB2BE46092}"/>
                </a:ext>
              </a:extLst>
            </p:cNvPr>
            <p:cNvGrpSpPr/>
            <p:nvPr/>
          </p:nvGrpSpPr>
          <p:grpSpPr>
            <a:xfrm>
              <a:off x="4726911" y="2059913"/>
              <a:ext cx="2738173" cy="2738173"/>
              <a:chOff x="8425068" y="1712043"/>
              <a:chExt cx="2738173" cy="2738173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91A2473-36C7-A15A-6FFC-F42C5CE84C62}"/>
                  </a:ext>
                </a:extLst>
              </p:cNvPr>
              <p:cNvSpPr/>
              <p:nvPr/>
            </p:nvSpPr>
            <p:spPr>
              <a:xfrm>
                <a:off x="8425068" y="1712043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6F47E6F3-9B3E-F7C5-E3E6-5A7FD1A085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846625" y="2133597"/>
                <a:ext cx="1895062" cy="1895062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C6C019-8052-D556-66C8-1FDBC8F3AAED}"/>
                </a:ext>
              </a:extLst>
            </p:cNvPr>
            <p:cNvSpPr txBox="1"/>
            <p:nvPr/>
          </p:nvSpPr>
          <p:spPr>
            <a:xfrm>
              <a:off x="4726912" y="5180560"/>
              <a:ext cx="27381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감소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9268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DF7DFE4-5D64-80E2-163A-35D2C867994E}"/>
              </a:ext>
            </a:extLst>
          </p:cNvPr>
          <p:cNvGrpSpPr/>
          <p:nvPr/>
        </p:nvGrpSpPr>
        <p:grpSpPr>
          <a:xfrm>
            <a:off x="2046144" y="1819168"/>
            <a:ext cx="2804336" cy="3440625"/>
            <a:chOff x="2046144" y="1819168"/>
            <a:chExt cx="2804336" cy="344062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B8CF10F-D762-D32A-4309-FD468AE4B39A}"/>
                </a:ext>
              </a:extLst>
            </p:cNvPr>
            <p:cNvSpPr/>
            <p:nvPr/>
          </p:nvSpPr>
          <p:spPr>
            <a:xfrm>
              <a:off x="2046144" y="1819168"/>
              <a:ext cx="2804336" cy="3413451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3167597-43DA-3E2C-0B06-298B4299856A}"/>
                </a:ext>
              </a:extLst>
            </p:cNvPr>
            <p:cNvGrpSpPr/>
            <p:nvPr/>
          </p:nvGrpSpPr>
          <p:grpSpPr>
            <a:xfrm>
              <a:off x="2046144" y="4469643"/>
              <a:ext cx="718821" cy="790150"/>
              <a:chOff x="8472703" y="4719387"/>
              <a:chExt cx="718821" cy="79015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1515A3F-4359-8E00-A97C-C0327510C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72704" y="4728750"/>
                <a:ext cx="718820" cy="780787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30D8872-1AF1-0889-BFEF-E78B7D68F7CD}"/>
                  </a:ext>
                </a:extLst>
              </p:cNvPr>
              <p:cNvSpPr/>
              <p:nvPr/>
            </p:nvSpPr>
            <p:spPr>
              <a:xfrm>
                <a:off x="8472703" y="4719387"/>
                <a:ext cx="718820" cy="76297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05D79D1-0EEE-0FD1-147C-BB21B27339F4}"/>
                </a:ext>
              </a:extLst>
            </p:cNvPr>
            <p:cNvGrpSpPr/>
            <p:nvPr/>
          </p:nvGrpSpPr>
          <p:grpSpPr>
            <a:xfrm>
              <a:off x="2046144" y="1819168"/>
              <a:ext cx="2804336" cy="2619995"/>
              <a:chOff x="5760720" y="2160329"/>
              <a:chExt cx="2804336" cy="2619995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D0C7FF9-ED74-69D1-EFAC-FD63E4937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720" y="2165387"/>
                <a:ext cx="2804336" cy="2614937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531A1E5-C59B-0BCE-DCA6-615BFD1AC487}"/>
                  </a:ext>
                </a:extLst>
              </p:cNvPr>
              <p:cNvSpPr/>
              <p:nvPr/>
            </p:nvSpPr>
            <p:spPr>
              <a:xfrm>
                <a:off x="5760720" y="2160329"/>
                <a:ext cx="2804336" cy="2619995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C47273-7AB2-03AA-77F7-5DF3B2411A77}"/>
              </a:ext>
            </a:extLst>
          </p:cNvPr>
          <p:cNvGrpSpPr/>
          <p:nvPr/>
        </p:nvGrpSpPr>
        <p:grpSpPr>
          <a:xfrm>
            <a:off x="7445855" y="2175893"/>
            <a:ext cx="2700000" cy="2700000"/>
            <a:chOff x="2046144" y="1819168"/>
            <a:chExt cx="2804336" cy="344062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A853D6-0BE6-CFDD-4CDE-DD2C1F75C6F2}"/>
                </a:ext>
              </a:extLst>
            </p:cNvPr>
            <p:cNvSpPr/>
            <p:nvPr/>
          </p:nvSpPr>
          <p:spPr>
            <a:xfrm>
              <a:off x="2046144" y="1819168"/>
              <a:ext cx="2804336" cy="3413451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EA5A8BC-C7AD-CA63-4D9D-AF7D447016DC}"/>
                </a:ext>
              </a:extLst>
            </p:cNvPr>
            <p:cNvGrpSpPr/>
            <p:nvPr/>
          </p:nvGrpSpPr>
          <p:grpSpPr>
            <a:xfrm>
              <a:off x="2046144" y="4469643"/>
              <a:ext cx="718821" cy="790150"/>
              <a:chOff x="8472703" y="4719387"/>
              <a:chExt cx="718821" cy="79015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226F8D7-3363-C867-91D0-6BD176601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72704" y="4728750"/>
                <a:ext cx="718820" cy="780787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7AD6451-F0EF-2FF1-724D-ABA9EDE876B7}"/>
                  </a:ext>
                </a:extLst>
              </p:cNvPr>
              <p:cNvSpPr/>
              <p:nvPr/>
            </p:nvSpPr>
            <p:spPr>
              <a:xfrm>
                <a:off x="8472703" y="4719387"/>
                <a:ext cx="718820" cy="76297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3F06014-B198-3840-5390-F8FB8EF6C21D}"/>
                </a:ext>
              </a:extLst>
            </p:cNvPr>
            <p:cNvGrpSpPr/>
            <p:nvPr/>
          </p:nvGrpSpPr>
          <p:grpSpPr>
            <a:xfrm>
              <a:off x="2046144" y="1819168"/>
              <a:ext cx="2804336" cy="2619995"/>
              <a:chOff x="5760720" y="2160329"/>
              <a:chExt cx="2804336" cy="261999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E49A8F8-2ABD-0A67-E074-E38D308E1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720" y="2165387"/>
                <a:ext cx="2804336" cy="2614937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355B8EB-540F-848B-3427-2751D33EB544}"/>
                  </a:ext>
                </a:extLst>
              </p:cNvPr>
              <p:cNvSpPr/>
              <p:nvPr/>
            </p:nvSpPr>
            <p:spPr>
              <a:xfrm>
                <a:off x="5760720" y="2160329"/>
                <a:ext cx="2804336" cy="2619995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DB3F08A-B0B1-E4BE-E735-781E81EC58D4}"/>
              </a:ext>
            </a:extLst>
          </p:cNvPr>
          <p:cNvCxnSpPr>
            <a:cxnSpLocks/>
          </p:cNvCxnSpPr>
          <p:nvPr/>
        </p:nvCxnSpPr>
        <p:spPr>
          <a:xfrm>
            <a:off x="5737541" y="3525893"/>
            <a:ext cx="1039179" cy="0"/>
          </a:xfrm>
          <a:prstGeom prst="straightConnector1">
            <a:avLst/>
          </a:prstGeom>
          <a:ln w="127000">
            <a:solidFill>
              <a:srgbClr val="700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8A81C84-3424-87AE-A503-6E0951331FD4}"/>
              </a:ext>
            </a:extLst>
          </p:cNvPr>
          <p:cNvSpPr txBox="1"/>
          <p:nvPr/>
        </p:nvSpPr>
        <p:spPr>
          <a:xfrm>
            <a:off x="7801735" y="5232619"/>
            <a:ext cx="2185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resized</a:t>
            </a:r>
          </a:p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(224,224,3)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1C6BF8-7408-79AB-F6FB-E111B28EAE9B}"/>
              </a:ext>
            </a:extLst>
          </p:cNvPr>
          <p:cNvSpPr/>
          <p:nvPr/>
        </p:nvSpPr>
        <p:spPr>
          <a:xfrm>
            <a:off x="3733773" y="276834"/>
            <a:ext cx="4728571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자체 모델 이미지 전처리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0D343A-1DB6-F137-450B-9C322A0BA25C}"/>
              </a:ext>
            </a:extLst>
          </p:cNvPr>
          <p:cNvSpPr txBox="1"/>
          <p:nvPr/>
        </p:nvSpPr>
        <p:spPr>
          <a:xfrm>
            <a:off x="2001483" y="5407539"/>
            <a:ext cx="2883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동전과 음식 사진을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단순 결합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358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Picture 17">
            <a:extLst>
              <a:ext uri="{FF2B5EF4-FFF2-40B4-BE49-F238E27FC236}">
                <a16:creationId xmlns:a16="http://schemas.microsoft.com/office/drawing/2014/main" id="{5D5656C7-E5D7-C284-AAE2-83D0851C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363" y="1430726"/>
            <a:ext cx="1212798" cy="137698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25573D3-70AC-4151-FAEF-2999DCF7D523}"/>
              </a:ext>
            </a:extLst>
          </p:cNvPr>
          <p:cNvCxnSpPr>
            <a:cxnSpLocks/>
          </p:cNvCxnSpPr>
          <p:nvPr/>
        </p:nvCxnSpPr>
        <p:spPr>
          <a:xfrm>
            <a:off x="2039301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422608" y="2632497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224 * 224 * 3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(cropped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img)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19" name="Picture 37">
            <a:extLst>
              <a:ext uri="{FF2B5EF4-FFF2-40B4-BE49-F238E27FC236}">
                <a16:creationId xmlns:a16="http://schemas.microsoft.com/office/drawing/2014/main" id="{775DEA13-C0F0-0898-EA3F-986519191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793" y="3822241"/>
            <a:ext cx="978501" cy="1192518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9440AE30-4D70-91DA-C88D-18D44F986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993" y="1453870"/>
            <a:ext cx="414500" cy="1353837"/>
          </a:xfrm>
          <a:prstGeom prst="rect">
            <a:avLst/>
          </a:prstGeom>
        </p:spPr>
      </p:pic>
      <p:pic>
        <p:nvPicPr>
          <p:cNvPr id="28" name="Picture 20">
            <a:extLst>
              <a:ext uri="{FF2B5EF4-FFF2-40B4-BE49-F238E27FC236}">
                <a16:creationId xmlns:a16="http://schemas.microsoft.com/office/drawing/2014/main" id="{0C67D789-0981-46A9-EEF7-5ADB2544C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750" y="4092489"/>
            <a:ext cx="2196079" cy="493114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4500484" y="276834"/>
            <a:ext cx="4501276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 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자체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70D86E4-9640-3FFA-BC8A-81057E125766}"/>
              </a:ext>
            </a:extLst>
          </p:cNvPr>
          <p:cNvSpPr txBox="1"/>
          <p:nvPr/>
        </p:nvSpPr>
        <p:spPr>
          <a:xfrm>
            <a:off x="2753339" y="290074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5AA0F9-7771-964F-DB87-B1845F8A3B3C}"/>
              </a:ext>
            </a:extLst>
          </p:cNvPr>
          <p:cNvCxnSpPr>
            <a:cxnSpLocks/>
          </p:cNvCxnSpPr>
          <p:nvPr/>
        </p:nvCxnSpPr>
        <p:spPr>
          <a:xfrm>
            <a:off x="4348522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9AA1195-05BE-AEAC-E71E-9C16C0F64228}"/>
              </a:ext>
            </a:extLst>
          </p:cNvPr>
          <p:cNvSpPr txBox="1"/>
          <p:nvPr/>
        </p:nvSpPr>
        <p:spPr>
          <a:xfrm>
            <a:off x="4678497" y="290074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(0.25)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71" name="Picture 17">
            <a:extLst>
              <a:ext uri="{FF2B5EF4-FFF2-40B4-BE49-F238E27FC236}">
                <a16:creationId xmlns:a16="http://schemas.microsoft.com/office/drawing/2014/main" id="{66826DAC-26C6-9B54-8EA6-7798F3325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273" y="1377925"/>
            <a:ext cx="1212798" cy="137698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826488D-B717-8133-FF8F-5C29C59FA8E7}"/>
              </a:ext>
            </a:extLst>
          </p:cNvPr>
          <p:cNvSpPr txBox="1"/>
          <p:nvPr/>
        </p:nvSpPr>
        <p:spPr>
          <a:xfrm>
            <a:off x="6663249" y="2847940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E39370C-61BB-A969-FC14-6B8B38D1D833}"/>
              </a:ext>
            </a:extLst>
          </p:cNvPr>
          <p:cNvCxnSpPr>
            <a:cxnSpLocks/>
          </p:cNvCxnSpPr>
          <p:nvPr/>
        </p:nvCxnSpPr>
        <p:spPr>
          <a:xfrm>
            <a:off x="5964475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ECB624E-F4FA-ED16-CAAD-23071F6F94AB}"/>
              </a:ext>
            </a:extLst>
          </p:cNvPr>
          <p:cNvCxnSpPr>
            <a:cxnSpLocks/>
          </p:cNvCxnSpPr>
          <p:nvPr/>
        </p:nvCxnSpPr>
        <p:spPr>
          <a:xfrm>
            <a:off x="8225889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2">
            <a:extLst>
              <a:ext uri="{FF2B5EF4-FFF2-40B4-BE49-F238E27FC236}">
                <a16:creationId xmlns:a16="http://schemas.microsoft.com/office/drawing/2014/main" id="{01CBB667-28E7-324F-38F4-57988EF82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083" y="1562280"/>
            <a:ext cx="414500" cy="135383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D1207080-FE41-DA31-C8A1-AFDAB8A0791F}"/>
              </a:ext>
            </a:extLst>
          </p:cNvPr>
          <p:cNvSpPr txBox="1"/>
          <p:nvPr/>
        </p:nvSpPr>
        <p:spPr>
          <a:xfrm>
            <a:off x="8530587" y="300915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(0.25)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7550C6-D249-D9D1-E97F-CD7AA6E8FC01}"/>
              </a:ext>
            </a:extLst>
          </p:cNvPr>
          <p:cNvCxnSpPr>
            <a:cxnSpLocks/>
          </p:cNvCxnSpPr>
          <p:nvPr/>
        </p:nvCxnSpPr>
        <p:spPr>
          <a:xfrm>
            <a:off x="9827524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17">
            <a:extLst>
              <a:ext uri="{FF2B5EF4-FFF2-40B4-BE49-F238E27FC236}">
                <a16:creationId xmlns:a16="http://schemas.microsoft.com/office/drawing/2014/main" id="{EDC8FA46-4E74-584C-51FE-4787F41B3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08" y="3773289"/>
            <a:ext cx="1212798" cy="1376981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3B2E21D-EBB1-CEEC-CE47-35363E885F85}"/>
              </a:ext>
            </a:extLst>
          </p:cNvPr>
          <p:cNvSpPr txBox="1"/>
          <p:nvPr/>
        </p:nvSpPr>
        <p:spPr>
          <a:xfrm>
            <a:off x="725084" y="5355109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CC23420-71ED-5821-54F6-5E69E36E5E45}"/>
              </a:ext>
            </a:extLst>
          </p:cNvPr>
          <p:cNvCxnSpPr>
            <a:cxnSpLocks/>
          </p:cNvCxnSpPr>
          <p:nvPr/>
        </p:nvCxnSpPr>
        <p:spPr>
          <a:xfrm>
            <a:off x="2508815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621B708-B8D7-7D02-D45D-622BD4D2ED7C}"/>
              </a:ext>
            </a:extLst>
          </p:cNvPr>
          <p:cNvSpPr txBox="1"/>
          <p:nvPr/>
        </p:nvSpPr>
        <p:spPr>
          <a:xfrm>
            <a:off x="3157252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MaxPooling2D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(2,2)</a:t>
            </a: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7C51758-1259-DA4D-4E9A-5FF5B50E72B8}"/>
              </a:ext>
            </a:extLst>
          </p:cNvPr>
          <p:cNvCxnSpPr>
            <a:cxnSpLocks/>
          </p:cNvCxnSpPr>
          <p:nvPr/>
        </p:nvCxnSpPr>
        <p:spPr>
          <a:xfrm>
            <a:off x="4718408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6E52427-EA84-938D-57DC-6AC108BB3087}"/>
              </a:ext>
            </a:extLst>
          </p:cNvPr>
          <p:cNvSpPr txBox="1"/>
          <p:nvPr/>
        </p:nvSpPr>
        <p:spPr>
          <a:xfrm>
            <a:off x="5698841" y="473985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Flatten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88" name="Picture 44">
            <a:extLst>
              <a:ext uri="{FF2B5EF4-FFF2-40B4-BE49-F238E27FC236}">
                <a16:creationId xmlns:a16="http://schemas.microsoft.com/office/drawing/2014/main" id="{EED863B3-7D63-2183-8931-74DFF2C46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469227" y="4322383"/>
            <a:ext cx="1151459" cy="666829"/>
          </a:xfrm>
          <a:prstGeom prst="rect">
            <a:avLst/>
          </a:prstGeom>
        </p:spPr>
      </p:pic>
      <p:pic>
        <p:nvPicPr>
          <p:cNvPr id="89" name="Picture 56">
            <a:extLst>
              <a:ext uri="{FF2B5EF4-FFF2-40B4-BE49-F238E27FC236}">
                <a16:creationId xmlns:a16="http://schemas.microsoft.com/office/drawing/2014/main" id="{2E2AA10A-3941-8BE8-9156-860E7CC5F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312042" y="4322384"/>
            <a:ext cx="1151458" cy="666828"/>
          </a:xfrm>
          <a:prstGeom prst="rect">
            <a:avLst/>
          </a:prstGeom>
        </p:spPr>
      </p:pic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A74A153-4FD2-F424-839F-62449D0D7302}"/>
              </a:ext>
            </a:extLst>
          </p:cNvPr>
          <p:cNvCxnSpPr>
            <a:cxnSpLocks/>
          </p:cNvCxnSpPr>
          <p:nvPr/>
        </p:nvCxnSpPr>
        <p:spPr>
          <a:xfrm>
            <a:off x="7708829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2A6AE97-BC26-6A3F-56DD-C54F2634E3B8}"/>
              </a:ext>
            </a:extLst>
          </p:cNvPr>
          <p:cNvCxnSpPr>
            <a:cxnSpLocks/>
          </p:cNvCxnSpPr>
          <p:nvPr/>
        </p:nvCxnSpPr>
        <p:spPr>
          <a:xfrm>
            <a:off x="9582473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1B49104-F27A-83DF-A4A1-8C1636FCE2D4}"/>
              </a:ext>
            </a:extLst>
          </p:cNvPr>
          <p:cNvSpPr txBox="1"/>
          <p:nvPr/>
        </p:nvSpPr>
        <p:spPr>
          <a:xfrm>
            <a:off x="8179210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(32)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DD4D13B-602A-3021-927E-FB2CCCFF3AFE}"/>
              </a:ext>
            </a:extLst>
          </p:cNvPr>
          <p:cNvSpPr txBox="1"/>
          <p:nvPr/>
        </p:nvSpPr>
        <p:spPr>
          <a:xfrm>
            <a:off x="10107210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(5)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07F1186-25F4-7BD8-9B7B-BD8D404396F6}"/>
              </a:ext>
            </a:extLst>
          </p:cNvPr>
          <p:cNvGrpSpPr/>
          <p:nvPr/>
        </p:nvGrpSpPr>
        <p:grpSpPr>
          <a:xfrm>
            <a:off x="717422" y="1472049"/>
            <a:ext cx="984956" cy="1010050"/>
            <a:chOff x="717422" y="1472049"/>
            <a:chExt cx="984956" cy="1010050"/>
          </a:xfrm>
        </p:grpSpPr>
        <p:pic>
          <p:nvPicPr>
            <p:cNvPr id="95" name="Picture 10">
              <a:extLst>
                <a:ext uri="{FF2B5EF4-FFF2-40B4-BE49-F238E27FC236}">
                  <a16:creationId xmlns:a16="http://schemas.microsoft.com/office/drawing/2014/main" id="{F8DB6B32-1C86-1F04-61A1-F11D0462A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422" y="1472049"/>
              <a:ext cx="797296" cy="815776"/>
            </a:xfrm>
            <a:prstGeom prst="rect">
              <a:avLst/>
            </a:prstGeom>
          </p:spPr>
        </p:pic>
        <p:pic>
          <p:nvPicPr>
            <p:cNvPr id="96" name="Picture 10">
              <a:extLst>
                <a:ext uri="{FF2B5EF4-FFF2-40B4-BE49-F238E27FC236}">
                  <a16:creationId xmlns:a16="http://schemas.microsoft.com/office/drawing/2014/main" id="{08B6D0F2-4B9C-EFD7-DDD9-674DB54BA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577" y="157357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7" name="Picture 10">
              <a:extLst>
                <a:ext uri="{FF2B5EF4-FFF2-40B4-BE49-F238E27FC236}">
                  <a16:creationId xmlns:a16="http://schemas.microsoft.com/office/drawing/2014/main" id="{5AC67A53-3A11-32CD-9321-6175C5E08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082" y="166632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C132A3-5453-FBBB-6423-58B3EFBEE4E5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</p:spTree>
    <p:extLst>
      <p:ext uri="{BB962C8B-B14F-4D97-AF65-F5344CB8AC3E}">
        <p14:creationId xmlns:p14="http://schemas.microsoft.com/office/powerpoint/2010/main" val="32661562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4188077" y="276834"/>
            <a:ext cx="3815844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자체 모델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83689"/>
              </p:ext>
            </p:extLst>
          </p:nvPr>
        </p:nvGraphicFramePr>
        <p:xfrm>
          <a:off x="502417" y="1173030"/>
          <a:ext cx="11188136" cy="483691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Learning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model6.ipynb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45.62MB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93.04MB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94.61MB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Trainable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45.62MB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93.04MB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94.61MB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0.2407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0.2569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0.1975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3.7221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1.6518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CFAFF0-1B29-CAA6-7BF3-05012CC502EA}"/>
              </a:ext>
            </a:extLst>
          </p:cNvPr>
          <p:cNvGrpSpPr/>
          <p:nvPr/>
        </p:nvGrpSpPr>
        <p:grpSpPr>
          <a:xfrm>
            <a:off x="1906544" y="1095948"/>
            <a:ext cx="9783039" cy="4913987"/>
            <a:chOff x="2634131" y="1951355"/>
            <a:chExt cx="9783039" cy="491398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A65353B-6487-0E27-7814-40C32188FFB9}"/>
                </a:ext>
              </a:extLst>
            </p:cNvPr>
            <p:cNvSpPr/>
            <p:nvPr/>
          </p:nvSpPr>
          <p:spPr>
            <a:xfrm>
              <a:off x="3053184" y="1951355"/>
              <a:ext cx="7540805" cy="3138164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(Val_ACC)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0.2 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미만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성적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새로운 대책</a:t>
              </a:r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 필요</a:t>
              </a:r>
              <a:r>
                <a:rPr lang="en-US" altLang="ko-KR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!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575528-E090-1F5E-4CFD-118869DDA3CB}"/>
                </a:ext>
              </a:extLst>
            </p:cNvPr>
            <p:cNvSpPr/>
            <p:nvPr/>
          </p:nvSpPr>
          <p:spPr>
            <a:xfrm>
              <a:off x="2634131" y="5906097"/>
              <a:ext cx="9783039" cy="959245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F6B2CF4-45E5-08EE-0397-80DD83963B6D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6823587" y="5089519"/>
              <a:ext cx="702064" cy="816578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33831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주방 도구, 음식, 은식기, 식기이(가) 표시된 사진&#10;&#10;자동 생성된 설명">
            <a:extLst>
              <a:ext uri="{FF2B5EF4-FFF2-40B4-BE49-F238E27FC236}">
                <a16:creationId xmlns:a16="http://schemas.microsoft.com/office/drawing/2014/main" id="{FCA0984B-EA9F-B0CD-5DFA-365C3E899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32" y="1054654"/>
            <a:ext cx="7887735" cy="524450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7621094" y="5576800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Coin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D8872-1AF1-0889-BFEF-E78B7D68F7CD}"/>
              </a:ext>
            </a:extLst>
          </p:cNvPr>
          <p:cNvSpPr/>
          <p:nvPr/>
        </p:nvSpPr>
        <p:spPr>
          <a:xfrm>
            <a:off x="7955440" y="4719387"/>
            <a:ext cx="718820" cy="7629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31A1E5-C59B-0BCE-DCA6-615BFD1AC487}"/>
              </a:ext>
            </a:extLst>
          </p:cNvPr>
          <p:cNvSpPr/>
          <p:nvPr/>
        </p:nvSpPr>
        <p:spPr>
          <a:xfrm>
            <a:off x="5243457" y="2160329"/>
            <a:ext cx="2804336" cy="2619995"/>
          </a:xfrm>
          <a:prstGeom prst="rect">
            <a:avLst/>
          </a:prstGeom>
          <a:noFill/>
          <a:ln w="50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A14CC-184C-8950-94F3-0A44682EAC0E}"/>
              </a:ext>
            </a:extLst>
          </p:cNvPr>
          <p:cNvSpPr txBox="1"/>
          <p:nvPr/>
        </p:nvSpPr>
        <p:spPr>
          <a:xfrm>
            <a:off x="5989232" y="4946677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Dish</a:t>
            </a:r>
          </a:p>
        </p:txBody>
      </p:sp>
    </p:spTree>
    <p:extLst>
      <p:ext uri="{BB962C8B-B14F-4D97-AF65-F5344CB8AC3E}">
        <p14:creationId xmlns:p14="http://schemas.microsoft.com/office/powerpoint/2010/main" val="202896899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167597-43DA-3E2C-0B06-298B4299856A}"/>
              </a:ext>
            </a:extLst>
          </p:cNvPr>
          <p:cNvGrpSpPr/>
          <p:nvPr/>
        </p:nvGrpSpPr>
        <p:grpSpPr>
          <a:xfrm>
            <a:off x="5894441" y="3075251"/>
            <a:ext cx="718821" cy="790150"/>
            <a:chOff x="8472703" y="4719387"/>
            <a:chExt cx="718821" cy="7901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515A3F-4359-8E00-A97C-C0327510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704" y="4728750"/>
              <a:ext cx="718820" cy="78078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0D8872-1AF1-0889-BFEF-E78B7D68F7CD}"/>
                </a:ext>
              </a:extLst>
            </p:cNvPr>
            <p:cNvSpPr/>
            <p:nvPr/>
          </p:nvSpPr>
          <p:spPr>
            <a:xfrm>
              <a:off x="8472703" y="4719387"/>
              <a:ext cx="718820" cy="76297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844740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3DB18C8-94C0-565D-5007-A5D1629C55D0}"/>
              </a:ext>
            </a:extLst>
          </p:cNvPr>
          <p:cNvSpPr txBox="1"/>
          <p:nvPr/>
        </p:nvSpPr>
        <p:spPr>
          <a:xfrm>
            <a:off x="8394733" y="3054827"/>
            <a:ext cx="3191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동전 대비 그릇의 </a:t>
            </a:r>
            <a:endParaRPr lang="en-US" altLang="ko-KR" sz="2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크기 비율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(Ratio)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17122-C46D-F724-B92F-500CB71E6D02}"/>
              </a:ext>
            </a:extLst>
          </p:cNvPr>
          <p:cNvSpPr txBox="1"/>
          <p:nvPr/>
        </p:nvSpPr>
        <p:spPr>
          <a:xfrm>
            <a:off x="3663407" y="2839680"/>
            <a:ext cx="22453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0" i="0" dirty="0">
                <a:solidFill>
                  <a:srgbClr val="7000D8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÷</a:t>
            </a:r>
            <a:endParaRPr lang="en-US" altLang="ko-KR" sz="96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3F1BDD-BC5A-B3F2-7DD2-764994222B6B}"/>
              </a:ext>
            </a:extLst>
          </p:cNvPr>
          <p:cNvSpPr txBox="1"/>
          <p:nvPr/>
        </p:nvSpPr>
        <p:spPr>
          <a:xfrm>
            <a:off x="6613261" y="2839680"/>
            <a:ext cx="2144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0" i="0" dirty="0">
                <a:solidFill>
                  <a:srgbClr val="7000D8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=</a:t>
            </a:r>
            <a:endParaRPr lang="en-US" altLang="ko-KR" sz="96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5963C8-7754-6BA9-CBA0-FB4EBA179AC2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832EA5-136D-B7ED-55F7-9D3E1AE8F866}"/>
              </a:ext>
            </a:extLst>
          </p:cNvPr>
          <p:cNvSpPr txBox="1"/>
          <p:nvPr/>
        </p:nvSpPr>
        <p:spPr>
          <a:xfrm>
            <a:off x="844740" y="5388901"/>
            <a:ext cx="10502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동전과 음식의 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Bounding Box </a:t>
            </a:r>
          </a:p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크기 비율을 하나의 상수로 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Model</a:t>
            </a: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input</a:t>
            </a: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함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852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1738820" y="2119002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CE3EF6-EEE5-1213-584A-162BCCEDADB2}"/>
              </a:ext>
            </a:extLst>
          </p:cNvPr>
          <p:cNvCxnSpPr>
            <a:cxnSpLocks/>
          </p:cNvCxnSpPr>
          <p:nvPr/>
        </p:nvCxnSpPr>
        <p:spPr>
          <a:xfrm>
            <a:off x="5707061" y="3525893"/>
            <a:ext cx="1039179" cy="0"/>
          </a:xfrm>
          <a:prstGeom prst="straightConnector1">
            <a:avLst/>
          </a:prstGeom>
          <a:ln w="127000">
            <a:solidFill>
              <a:srgbClr val="700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E57BFD-62F2-566C-F77A-316CE993B4AE}"/>
              </a:ext>
            </a:extLst>
          </p:cNvPr>
          <p:cNvGrpSpPr/>
          <p:nvPr/>
        </p:nvGrpSpPr>
        <p:grpSpPr>
          <a:xfrm>
            <a:off x="7814380" y="2348999"/>
            <a:ext cx="2160000" cy="2160000"/>
            <a:chOff x="5760720" y="2160329"/>
            <a:chExt cx="2804336" cy="261999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8A2648F-42AA-816E-9C19-040A4EC2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F67A4CA-ADA4-C86C-69EE-C7B05A0B08E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C7C20CA-6D56-5713-5E51-892C7C049972}"/>
              </a:ext>
            </a:extLst>
          </p:cNvPr>
          <p:cNvSpPr txBox="1"/>
          <p:nvPr/>
        </p:nvSpPr>
        <p:spPr>
          <a:xfrm>
            <a:off x="7801735" y="4836379"/>
            <a:ext cx="2185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resized</a:t>
            </a:r>
          </a:p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(224,224,3)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DAC1939-0528-9043-A1FF-5FAE63918350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01656D-DF71-6042-F03D-7AEB70B9AF42}"/>
              </a:ext>
            </a:extLst>
          </p:cNvPr>
          <p:cNvSpPr txBox="1"/>
          <p:nvPr/>
        </p:nvSpPr>
        <p:spPr>
          <a:xfrm>
            <a:off x="3178650" y="581128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음식사진만 따로 </a:t>
            </a:r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resize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하여</a:t>
            </a:r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모델에 </a:t>
            </a:r>
            <a:r>
              <a:rPr lang="en-US" altLang="ko-KR" sz="1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input.</a:t>
            </a:r>
          </a:p>
          <a:p>
            <a:pPr algn="ctr"/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즉</a:t>
            </a:r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input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은 이미지 </a:t>
            </a:r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장과 </a:t>
            </a:r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Ratio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상수 </a:t>
            </a:r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개로 구성됨</a:t>
            </a:r>
            <a:endParaRPr lang="en-US" altLang="ko-KR" sz="1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0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25573D3-70AC-4151-FAEF-2999DCF7D523}"/>
              </a:ext>
            </a:extLst>
          </p:cNvPr>
          <p:cNvCxnSpPr>
            <a:cxnSpLocks/>
          </p:cNvCxnSpPr>
          <p:nvPr/>
        </p:nvCxnSpPr>
        <p:spPr>
          <a:xfrm>
            <a:off x="2288142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422608" y="2632497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224 * 224 * 3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(cropped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img)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28" name="Picture 20">
            <a:extLst>
              <a:ext uri="{FF2B5EF4-FFF2-40B4-BE49-F238E27FC236}">
                <a16:creationId xmlns:a16="http://schemas.microsoft.com/office/drawing/2014/main" id="{0C67D789-0981-46A9-EEF7-5ADB2544C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785" y="1734904"/>
            <a:ext cx="2196079" cy="493114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4431559" y="276834"/>
            <a:ext cx="5713869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 (ResNet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전이학습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E39370C-61BB-A969-FC14-6B8B38D1D833}"/>
              </a:ext>
            </a:extLst>
          </p:cNvPr>
          <p:cNvCxnSpPr>
            <a:cxnSpLocks/>
          </p:cNvCxnSpPr>
          <p:nvPr/>
        </p:nvCxnSpPr>
        <p:spPr>
          <a:xfrm>
            <a:off x="5741679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7550C6-D249-D9D1-E97F-CD7AA6E8FC01}"/>
              </a:ext>
            </a:extLst>
          </p:cNvPr>
          <p:cNvCxnSpPr>
            <a:cxnSpLocks/>
          </p:cNvCxnSpPr>
          <p:nvPr/>
        </p:nvCxnSpPr>
        <p:spPr>
          <a:xfrm>
            <a:off x="9087437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CC23420-71ED-5821-54F6-5E69E36E5E45}"/>
              </a:ext>
            </a:extLst>
          </p:cNvPr>
          <p:cNvCxnSpPr>
            <a:cxnSpLocks/>
          </p:cNvCxnSpPr>
          <p:nvPr/>
        </p:nvCxnSpPr>
        <p:spPr>
          <a:xfrm>
            <a:off x="1702378" y="4682929"/>
            <a:ext cx="129379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7C51758-1259-DA4D-4E9A-5FF5B50E72B8}"/>
              </a:ext>
            </a:extLst>
          </p:cNvPr>
          <p:cNvCxnSpPr>
            <a:cxnSpLocks/>
          </p:cNvCxnSpPr>
          <p:nvPr/>
        </p:nvCxnSpPr>
        <p:spPr>
          <a:xfrm flipV="1">
            <a:off x="2349275" y="5189499"/>
            <a:ext cx="753752" cy="39468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6E52427-EA84-938D-57DC-6AC108BB3087}"/>
              </a:ext>
            </a:extLst>
          </p:cNvPr>
          <p:cNvSpPr txBox="1"/>
          <p:nvPr/>
        </p:nvSpPr>
        <p:spPr>
          <a:xfrm>
            <a:off x="6954868" y="2383899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Global Average</a:t>
            </a: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Pooling 2D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88" name="Picture 44">
            <a:extLst>
              <a:ext uri="{FF2B5EF4-FFF2-40B4-BE49-F238E27FC236}">
                <a16:creationId xmlns:a16="http://schemas.microsoft.com/office/drawing/2014/main" id="{EED863B3-7D63-2183-8931-74DFF2C46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22415" y="4322383"/>
            <a:ext cx="1151459" cy="666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Picture 56">
            <a:extLst>
              <a:ext uri="{FF2B5EF4-FFF2-40B4-BE49-F238E27FC236}">
                <a16:creationId xmlns:a16="http://schemas.microsoft.com/office/drawing/2014/main" id="{2E2AA10A-3941-8BE8-9156-860E7CC5F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87693" y="4322384"/>
            <a:ext cx="1151458" cy="666828"/>
          </a:xfrm>
          <a:prstGeom prst="rect">
            <a:avLst/>
          </a:prstGeom>
        </p:spPr>
      </p:pic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2A6AE97-BC26-6A3F-56DD-C54F2634E3B8}"/>
              </a:ext>
            </a:extLst>
          </p:cNvPr>
          <p:cNvCxnSpPr>
            <a:cxnSpLocks/>
          </p:cNvCxnSpPr>
          <p:nvPr/>
        </p:nvCxnSpPr>
        <p:spPr>
          <a:xfrm>
            <a:off x="7373334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1B49104-F27A-83DF-A4A1-8C1636FCE2D4}"/>
              </a:ext>
            </a:extLst>
          </p:cNvPr>
          <p:cNvSpPr txBox="1"/>
          <p:nvPr/>
        </p:nvSpPr>
        <p:spPr>
          <a:xfrm>
            <a:off x="3232398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(256)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DD4D13B-602A-3021-927E-FB2CCCFF3AFE}"/>
              </a:ext>
            </a:extLst>
          </p:cNvPr>
          <p:cNvSpPr txBox="1"/>
          <p:nvPr/>
        </p:nvSpPr>
        <p:spPr>
          <a:xfrm>
            <a:off x="8482861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(5)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66A0B2B3-D1AA-86F2-7563-4021CB5EC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697" y="1085403"/>
            <a:ext cx="1731491" cy="1792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19076-EBBE-8663-9AFB-6443BF9C8E4E}"/>
              </a:ext>
            </a:extLst>
          </p:cNvPr>
          <p:cNvSpPr txBox="1"/>
          <p:nvPr/>
        </p:nvSpPr>
        <p:spPr>
          <a:xfrm>
            <a:off x="3338403" y="2894107"/>
            <a:ext cx="219607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(60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million params)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5EB8EC3-2840-A435-CD7C-291FDF7B7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0294" y="1502166"/>
            <a:ext cx="414500" cy="13538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BFC0BD-DBF1-4891-D67E-1223729B5F4B}"/>
              </a:ext>
            </a:extLst>
          </p:cNvPr>
          <p:cNvSpPr txBox="1"/>
          <p:nvPr/>
        </p:nvSpPr>
        <p:spPr>
          <a:xfrm>
            <a:off x="9701798" y="294903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8F067A0-9DD2-2392-97A3-75A6B48A6557}"/>
              </a:ext>
            </a:extLst>
          </p:cNvPr>
          <p:cNvGrpSpPr/>
          <p:nvPr/>
        </p:nvGrpSpPr>
        <p:grpSpPr>
          <a:xfrm>
            <a:off x="717422" y="1472049"/>
            <a:ext cx="984956" cy="1010050"/>
            <a:chOff x="717422" y="1472049"/>
            <a:chExt cx="984956" cy="101005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520170EF-97E6-FDE9-3ED0-9ABE604AC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422" y="1472049"/>
              <a:ext cx="797296" cy="815776"/>
            </a:xfrm>
            <a:prstGeom prst="rect">
              <a:avLst/>
            </a:prstGeom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7C728BB-C015-44D0-5721-B3234E5B2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577" y="157357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5C57795E-426E-58C4-6C40-50FC84A80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082" y="166632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BF9F2F37-AB7F-81C6-75A0-05F03920E449}"/>
              </a:ext>
            </a:extLst>
          </p:cNvPr>
          <p:cNvSpPr/>
          <p:nvPr/>
        </p:nvSpPr>
        <p:spPr>
          <a:xfrm>
            <a:off x="1699075" y="5385216"/>
            <a:ext cx="355818" cy="355818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B31AF7-65F8-08E0-5DBA-A6E04C603822}"/>
              </a:ext>
            </a:extLst>
          </p:cNvPr>
          <p:cNvSpPr txBox="1"/>
          <p:nvPr/>
        </p:nvSpPr>
        <p:spPr>
          <a:xfrm>
            <a:off x="1355156" y="5887823"/>
            <a:ext cx="104365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Ratio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(1,)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27F1F9E2-3BC2-2956-CD68-08E2DB363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987" y="4010766"/>
            <a:ext cx="414500" cy="13538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02E886-6C77-1554-DE9C-AB2948985943}"/>
              </a:ext>
            </a:extLst>
          </p:cNvPr>
          <p:cNvSpPr txBox="1"/>
          <p:nvPr/>
        </p:nvSpPr>
        <p:spPr>
          <a:xfrm>
            <a:off x="5771491" y="545763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8EE9C72-32C0-75E2-8DD7-81FD5389E081}"/>
              </a:ext>
            </a:extLst>
          </p:cNvPr>
          <p:cNvCxnSpPr>
            <a:cxnSpLocks/>
          </p:cNvCxnSpPr>
          <p:nvPr/>
        </p:nvCxnSpPr>
        <p:spPr>
          <a:xfrm>
            <a:off x="4963890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0A9FD9-5279-D8B9-CAB5-2F622975C568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</p:spTree>
    <p:extLst>
      <p:ext uri="{BB962C8B-B14F-4D97-AF65-F5344CB8AC3E}">
        <p14:creationId xmlns:p14="http://schemas.microsoft.com/office/powerpoint/2010/main" val="3451471598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3765187" y="276834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전이학습 모델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58174"/>
              </p:ext>
            </p:extLst>
          </p:nvPr>
        </p:nvGraphicFramePr>
        <p:xfrm>
          <a:off x="502417" y="1086911"/>
          <a:ext cx="11188136" cy="483690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187706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757680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266393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608454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Keras Model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model1_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0.40.keras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model2_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0.41.keras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model3_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0.86.keras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model4_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0.36.keras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model5_0.85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_0.48.keras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_0.45.keras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model7_0.85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_0.59.keras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030960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특이사항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이미지 수 통일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데이터 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stratify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시도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기준을 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val_acc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 변경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label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을 </a:t>
                      </a:r>
                      <a:endParaRPr lang="en-US" altLang="ko-KR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연속형으로 취급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모델명에 </a:t>
                      </a:r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val_loss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추가</a:t>
                      </a:r>
                      <a:endParaRPr lang="en-US" altLang="ko-KR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 acc_val loss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0.3979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0.4116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0.8590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0.3567</a:t>
                      </a:r>
                    </a:p>
                    <a:p>
                      <a:pPr algn="ctr" font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(mae)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0.8525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3.3698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4.1891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0.5010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0.2157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0.4844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0.4512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0.5944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84403891-48AC-294F-EA55-5C6377233B91}"/>
              </a:ext>
            </a:extLst>
          </p:cNvPr>
          <p:cNvGrpSpPr/>
          <p:nvPr/>
        </p:nvGrpSpPr>
        <p:grpSpPr>
          <a:xfrm>
            <a:off x="2325597" y="848064"/>
            <a:ext cx="7540805" cy="5075753"/>
            <a:chOff x="3053184" y="1951355"/>
            <a:chExt cx="7540805" cy="5075753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6EB74BF-2726-7507-A02B-DA9E562F363E}"/>
                </a:ext>
              </a:extLst>
            </p:cNvPr>
            <p:cNvSpPr/>
            <p:nvPr/>
          </p:nvSpPr>
          <p:spPr>
            <a:xfrm>
              <a:off x="3053184" y="1951355"/>
              <a:ext cx="7540805" cy="3138164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86%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달성</a:t>
              </a:r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해당 모델을 베이스로</a:t>
              </a:r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최종모델 학습</a:t>
              </a:r>
              <a:r>
                <a:rPr lang="en-US" altLang="ko-KR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!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B238EE-AAC5-7C11-330A-FDF734D913F9}"/>
                </a:ext>
              </a:extLst>
            </p:cNvPr>
            <p:cNvSpPr/>
            <p:nvPr/>
          </p:nvSpPr>
          <p:spPr>
            <a:xfrm>
              <a:off x="5004948" y="5915135"/>
              <a:ext cx="1818640" cy="111197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33CA1EB-AE4E-063A-6BC4-39E8F126199A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5914268" y="5089519"/>
              <a:ext cx="909319" cy="825616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69633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D1B807-3D87-AD9D-450D-4F6ABFD81720}"/>
              </a:ext>
            </a:extLst>
          </p:cNvPr>
          <p:cNvGrpSpPr/>
          <p:nvPr/>
        </p:nvGrpSpPr>
        <p:grpSpPr>
          <a:xfrm>
            <a:off x="782583" y="1124367"/>
            <a:ext cx="10626835" cy="5195617"/>
            <a:chOff x="936861" y="1124367"/>
            <a:chExt cx="10626835" cy="519561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63E5174-5206-F46B-F83E-305500EC1E00}"/>
                </a:ext>
              </a:extLst>
            </p:cNvPr>
            <p:cNvSpPr/>
            <p:nvPr/>
          </p:nvSpPr>
          <p:spPr>
            <a:xfrm>
              <a:off x="936861" y="1124367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Confusion Metrix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B7AA58E-A5D3-421B-2D49-A71AFBDA46DF}"/>
                </a:ext>
              </a:extLst>
            </p:cNvPr>
            <p:cNvGrpSpPr/>
            <p:nvPr/>
          </p:nvGrpSpPr>
          <p:grpSpPr>
            <a:xfrm>
              <a:off x="936861" y="1124367"/>
              <a:ext cx="10626835" cy="5195617"/>
              <a:chOff x="936861" y="1124367"/>
              <a:chExt cx="10626835" cy="519561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1E4A1C8-A86C-D4A7-0546-EEDBE4D05D00}"/>
                  </a:ext>
                </a:extLst>
              </p:cNvPr>
              <p:cNvGrpSpPr/>
              <p:nvPr/>
            </p:nvGrpSpPr>
            <p:grpSpPr>
              <a:xfrm>
                <a:off x="936861" y="1450292"/>
                <a:ext cx="5449350" cy="4869692"/>
                <a:chOff x="936861" y="1450292"/>
                <a:chExt cx="5449350" cy="4869692"/>
              </a:xfrm>
            </p:grpSpPr>
            <p:pic>
              <p:nvPicPr>
                <p:cNvPr id="3" name="그림 2" descr="텍스트, 스크린샷, 도표, 직사각형이(가) 표시된 사진&#10;&#10;자동 생성된 설명">
                  <a:extLst>
                    <a:ext uri="{FF2B5EF4-FFF2-40B4-BE49-F238E27FC236}">
                      <a16:creationId xmlns:a16="http://schemas.microsoft.com/office/drawing/2014/main" id="{14EEB155-30E6-60C3-A8EF-F49D4AE61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842" y="1450292"/>
                  <a:ext cx="5444369" cy="4843278"/>
                </a:xfrm>
                <a:prstGeom prst="rect">
                  <a:avLst/>
                </a:prstGeom>
              </p:spPr>
            </p:pic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97D81D3F-44D2-D1D8-170E-213233679BE0}"/>
                    </a:ext>
                  </a:extLst>
                </p:cNvPr>
                <p:cNvSpPr/>
                <p:nvPr/>
              </p:nvSpPr>
              <p:spPr>
                <a:xfrm>
                  <a:off x="936861" y="1450292"/>
                  <a:ext cx="5444370" cy="48696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717206A-B7A4-C55E-BE7C-BC013F8758DD}"/>
                  </a:ext>
                </a:extLst>
              </p:cNvPr>
              <p:cNvGrpSpPr/>
              <p:nvPr/>
            </p:nvGrpSpPr>
            <p:grpSpPr>
              <a:xfrm>
                <a:off x="6959686" y="1124367"/>
                <a:ext cx="4031664" cy="2165209"/>
                <a:chOff x="6959686" y="1263791"/>
                <a:chExt cx="4031664" cy="2165209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4B81F45A-711B-C5AC-726A-0E6491A9D954}"/>
                    </a:ext>
                  </a:extLst>
                </p:cNvPr>
                <p:cNvSpPr/>
                <p:nvPr/>
              </p:nvSpPr>
              <p:spPr>
                <a:xfrm>
                  <a:off x="6959686" y="1263791"/>
                  <a:ext cx="2395877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Classification Report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7" name="그림 16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E7FCDDF6-5090-887B-FD34-B5D0E07F9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</p:spPr>
            </p:pic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3B04BB40-CFC3-6E2C-28BD-85FD7F0053C4}"/>
                    </a:ext>
                  </a:extLst>
                </p:cNvPr>
                <p:cNvSpPr/>
                <p:nvPr/>
              </p:nvSpPr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5A42F20-A86E-818E-5CAD-BE44EAAC07E2}"/>
                  </a:ext>
                </a:extLst>
              </p:cNvPr>
              <p:cNvGrpSpPr/>
              <p:nvPr/>
            </p:nvGrpSpPr>
            <p:grpSpPr>
              <a:xfrm>
                <a:off x="6959686" y="3529401"/>
                <a:ext cx="4604010" cy="2764169"/>
                <a:chOff x="6825990" y="3627107"/>
                <a:chExt cx="4604010" cy="2764169"/>
              </a:xfrm>
            </p:grpSpPr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282A1D15-1469-C4AA-3D40-F8AAF4572BE0}"/>
                    </a:ext>
                  </a:extLst>
                </p:cNvPr>
                <p:cNvSpPr/>
                <p:nvPr/>
              </p:nvSpPr>
              <p:spPr>
                <a:xfrm>
                  <a:off x="6830536" y="3627107"/>
                  <a:ext cx="1695203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Train History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2" name="그림 11" descr="텍스트, 그래프, 라인, 도표이(가) 표시된 사진&#10;&#10;자동 생성된 설명">
                  <a:extLst>
                    <a:ext uri="{FF2B5EF4-FFF2-40B4-BE49-F238E27FC236}">
                      <a16:creationId xmlns:a16="http://schemas.microsoft.com/office/drawing/2014/main" id="{FF64B8B4-91EE-90E8-A15B-860F27E22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891" y="4007690"/>
                  <a:ext cx="4492349" cy="2312294"/>
                </a:xfrm>
                <a:prstGeom prst="rect">
                  <a:avLst/>
                </a:prstGeom>
              </p:spPr>
            </p:pic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288D30D-78D6-1B09-4996-93EB9543B550}"/>
                    </a:ext>
                  </a:extLst>
                </p:cNvPr>
                <p:cNvSpPr/>
                <p:nvPr/>
              </p:nvSpPr>
              <p:spPr>
                <a:xfrm>
                  <a:off x="6825990" y="3932324"/>
                  <a:ext cx="4604010" cy="245895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B5F5FE3-4A11-5BE5-5382-6DCE3026CD75}"/>
              </a:ext>
            </a:extLst>
          </p:cNvPr>
          <p:cNvSpPr/>
          <p:nvPr/>
        </p:nvSpPr>
        <p:spPr>
          <a:xfrm>
            <a:off x="3765187" y="276834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전이학습 모델</a:t>
            </a:r>
          </a:p>
        </p:txBody>
      </p:sp>
    </p:spTree>
    <p:extLst>
      <p:ext uri="{BB962C8B-B14F-4D97-AF65-F5344CB8AC3E}">
        <p14:creationId xmlns:p14="http://schemas.microsoft.com/office/powerpoint/2010/main" val="3600828294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45765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7000D8"/>
                </a:solidFill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7000D8"/>
                </a:solidFill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 for you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16811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BF542B-C612-922B-E333-20FC67B3E874}"/>
              </a:ext>
            </a:extLst>
          </p:cNvPr>
          <p:cNvGrpSpPr/>
          <p:nvPr/>
        </p:nvGrpSpPr>
        <p:grpSpPr>
          <a:xfrm>
            <a:off x="605424" y="2059910"/>
            <a:ext cx="8228747" cy="3520757"/>
            <a:chOff x="605424" y="2059910"/>
            <a:chExt cx="8228747" cy="352075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339165F-46B4-0300-B9B0-F552FBE6154F}"/>
                </a:ext>
              </a:extLst>
            </p:cNvPr>
            <p:cNvGrpSpPr/>
            <p:nvPr/>
          </p:nvGrpSpPr>
          <p:grpSpPr>
            <a:xfrm>
              <a:off x="6095998" y="2059910"/>
              <a:ext cx="2738173" cy="3520757"/>
              <a:chOff x="6095998" y="2059910"/>
              <a:chExt cx="2738173" cy="3520757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F47258F5-4225-B5BA-6899-F494DE107C9E}"/>
                  </a:ext>
                </a:extLst>
              </p:cNvPr>
              <p:cNvGrpSpPr/>
              <p:nvPr/>
            </p:nvGrpSpPr>
            <p:grpSpPr>
              <a:xfrm>
                <a:off x="6095998" y="2059910"/>
                <a:ext cx="2738173" cy="2738173"/>
                <a:chOff x="6095998" y="2059910"/>
                <a:chExt cx="2738173" cy="2738173"/>
              </a:xfrm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9CEE05D-C03B-0C32-B560-28DE32D40AE1}"/>
                    </a:ext>
                  </a:extLst>
                </p:cNvPr>
                <p:cNvSpPr/>
                <p:nvPr/>
              </p:nvSpPr>
              <p:spPr>
                <a:xfrm>
                  <a:off x="6095998" y="2059910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3" name="그림 32" descr="스케치, 그림, 그래픽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0DA8763-6F7B-8EB1-D1FD-9CC838E59F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7553" y="2481464"/>
                  <a:ext cx="1895061" cy="1895061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4E5A227-FBF2-FFBE-3C55-EA1671E15219}"/>
                  </a:ext>
                </a:extLst>
              </p:cNvPr>
              <p:cNvSpPr txBox="1"/>
              <p:nvPr/>
            </p:nvSpPr>
            <p:spPr>
              <a:xfrm>
                <a:off x="6095998" y="5180557"/>
                <a:ext cx="27381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체중 증가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D3A02D-6D89-6B64-8BB8-0DA2917D15BC}"/>
                </a:ext>
              </a:extLst>
            </p:cNvPr>
            <p:cNvSpPr txBox="1"/>
            <p:nvPr/>
          </p:nvSpPr>
          <p:spPr>
            <a:xfrm>
              <a:off x="605424" y="2915255"/>
              <a:ext cx="41214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ELSE 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08C4D7-6B5F-ADC1-3CDA-7F47E4E35870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20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488C7B-B75A-75B5-B309-D3E63CBBBD6E}"/>
              </a:ext>
            </a:extLst>
          </p:cNvPr>
          <p:cNvGrpSpPr/>
          <p:nvPr/>
        </p:nvGrpSpPr>
        <p:grpSpPr>
          <a:xfrm>
            <a:off x="7658342" y="2653491"/>
            <a:ext cx="2235473" cy="3644879"/>
            <a:chOff x="7328175" y="2805543"/>
            <a:chExt cx="2235473" cy="364487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58958DF-C641-BF75-5956-33215CA67768}"/>
                </a:ext>
              </a:extLst>
            </p:cNvPr>
            <p:cNvGrpSpPr/>
            <p:nvPr/>
          </p:nvGrpSpPr>
          <p:grpSpPr>
            <a:xfrm>
              <a:off x="7328175" y="2805543"/>
              <a:ext cx="2235473" cy="3644879"/>
              <a:chOff x="7154335" y="1790080"/>
              <a:chExt cx="2694020" cy="4392527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154340" y="1790080"/>
                <a:ext cx="2480732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F0AA53-FF54-83D5-B3D7-18D8D2471C38}"/>
                  </a:ext>
                </a:extLst>
              </p:cNvPr>
              <p:cNvSpPr txBox="1"/>
              <p:nvPr/>
            </p:nvSpPr>
            <p:spPr>
              <a:xfrm>
                <a:off x="7154335" y="4448610"/>
                <a:ext cx="2694020" cy="173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건강을 고려한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적정 다이어트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기간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CBF4E07-1108-E456-717B-CB207DBD2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6601" y="2943966"/>
              <a:ext cx="1781644" cy="1781644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5D80601-C505-8B2C-045B-0B1898853426}"/>
              </a:ext>
            </a:extLst>
          </p:cNvPr>
          <p:cNvGrpSpPr/>
          <p:nvPr/>
        </p:nvGrpSpPr>
        <p:grpSpPr>
          <a:xfrm>
            <a:off x="2665556" y="2653490"/>
            <a:ext cx="2235473" cy="4014211"/>
            <a:chOff x="1687597" y="2638742"/>
            <a:chExt cx="2235473" cy="401421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ECAFD15-ABA5-C886-BBF0-5D99C2571241}"/>
                </a:ext>
              </a:extLst>
            </p:cNvPr>
            <p:cNvGrpSpPr/>
            <p:nvPr/>
          </p:nvGrpSpPr>
          <p:grpSpPr>
            <a:xfrm>
              <a:off x="1687597" y="2638742"/>
              <a:ext cx="2235473" cy="4014211"/>
              <a:chOff x="7154335" y="1790080"/>
              <a:chExt cx="2694020" cy="4837617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7154340" y="1790080"/>
                <a:ext cx="2480732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67EC69-FA80-95FA-7103-1BACC35835C9}"/>
                  </a:ext>
                </a:extLst>
              </p:cNvPr>
              <p:cNvSpPr txBox="1"/>
              <p:nvPr/>
            </p:nvSpPr>
            <p:spPr>
              <a:xfrm>
                <a:off x="7154335" y="4448610"/>
                <a:ext cx="2694020" cy="2179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일일 섭취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권장량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1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 일일 섭취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권장량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65B3881-B92F-EF62-5DCA-0F4CBA78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4400" y="2805543"/>
              <a:ext cx="1724886" cy="1724886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6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are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11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amera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1329CE-D272-41AC-50EE-80EC2C724ADF}"/>
              </a:ext>
            </a:extLst>
          </p:cNvPr>
          <p:cNvGrpSpPr/>
          <p:nvPr/>
        </p:nvGrpSpPr>
        <p:grpSpPr>
          <a:xfrm>
            <a:off x="1617595" y="2654938"/>
            <a:ext cx="4137813" cy="3632557"/>
            <a:chOff x="1617595" y="2654938"/>
            <a:chExt cx="4137813" cy="363255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7EC69-FA80-95FA-7103-1BACC35835C9}"/>
                </a:ext>
              </a:extLst>
            </p:cNvPr>
            <p:cNvSpPr txBox="1"/>
            <p:nvPr/>
          </p:nvSpPr>
          <p:spPr>
            <a:xfrm>
              <a:off x="1617595" y="4848640"/>
              <a:ext cx="4137813" cy="143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카메라로 촬영한 이미지에서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음식명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칼로리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탄단지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정보 추론 및 제공 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6F00EE8-D2C0-6E80-ED03-2626A2E602C1}"/>
                </a:ext>
              </a:extLst>
            </p:cNvPr>
            <p:cNvGrpSpPr/>
            <p:nvPr/>
          </p:nvGrpSpPr>
          <p:grpSpPr>
            <a:xfrm>
              <a:off x="2661301" y="2654938"/>
              <a:ext cx="2058488" cy="2058489"/>
              <a:chOff x="2938766" y="2654938"/>
              <a:chExt cx="2058488" cy="2058489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938766" y="2654938"/>
                <a:ext cx="2058488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2681D39-480C-6EBE-E8F0-BB3323281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4607" y="2863375"/>
                <a:ext cx="1638721" cy="1638721"/>
              </a:xfrm>
              <a:prstGeom prst="rect">
                <a:avLst/>
              </a:prstGeom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62CF69-B0DE-4047-1E12-699025B1A7FE}"/>
              </a:ext>
            </a:extLst>
          </p:cNvPr>
          <p:cNvGrpSpPr/>
          <p:nvPr/>
        </p:nvGrpSpPr>
        <p:grpSpPr>
          <a:xfrm>
            <a:off x="6490862" y="2653490"/>
            <a:ext cx="4393446" cy="3634005"/>
            <a:chOff x="6490862" y="2653490"/>
            <a:chExt cx="4393446" cy="36340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F0AA53-FF54-83D5-B3D7-18D8D2471C38}"/>
                </a:ext>
              </a:extLst>
            </p:cNvPr>
            <p:cNvSpPr txBox="1"/>
            <p:nvPr/>
          </p:nvSpPr>
          <p:spPr>
            <a:xfrm>
              <a:off x="6490862" y="4848640"/>
              <a:ext cx="4393446" cy="143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이미지를 촬영하는 것 만으로도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그날의 식단과 영양정보를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기록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관리 가능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088F236-EF5D-CB5B-B7C9-8B9035F25044}"/>
                </a:ext>
              </a:extLst>
            </p:cNvPr>
            <p:cNvGrpSpPr/>
            <p:nvPr/>
          </p:nvGrpSpPr>
          <p:grpSpPr>
            <a:xfrm>
              <a:off x="7658342" y="2653490"/>
              <a:ext cx="2058489" cy="2058490"/>
              <a:chOff x="7062708" y="2642616"/>
              <a:chExt cx="2058489" cy="2058490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062708" y="2642616"/>
                <a:ext cx="2058489" cy="2058490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1859613-66DA-3AD3-02D8-E32CF6F74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48838" y="2839621"/>
                <a:ext cx="1686227" cy="16862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285534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oin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72B1ED0-3D27-75C1-F939-8AF25C93EAD1}"/>
              </a:ext>
            </a:extLst>
          </p:cNvPr>
          <p:cNvGrpSpPr/>
          <p:nvPr/>
        </p:nvGrpSpPr>
        <p:grpSpPr>
          <a:xfrm>
            <a:off x="1617595" y="2654938"/>
            <a:ext cx="4137813" cy="3632557"/>
            <a:chOff x="1617595" y="2654938"/>
            <a:chExt cx="4137813" cy="363255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71329CE-D272-41AC-50EE-80EC2C724ADF}"/>
                </a:ext>
              </a:extLst>
            </p:cNvPr>
            <p:cNvGrpSpPr/>
            <p:nvPr/>
          </p:nvGrpSpPr>
          <p:grpSpPr>
            <a:xfrm>
              <a:off x="1617595" y="2654938"/>
              <a:ext cx="4137813" cy="3632557"/>
              <a:chOff x="1617595" y="2654938"/>
              <a:chExt cx="4137813" cy="363255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67EC69-FA80-95FA-7103-1BACC35835C9}"/>
                  </a:ext>
                </a:extLst>
              </p:cNvPr>
              <p:cNvSpPr txBox="1"/>
              <p:nvPr/>
            </p:nvSpPr>
            <p:spPr>
              <a:xfrm>
                <a:off x="1617595" y="4848640"/>
                <a:ext cx="4137813" cy="143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음식과 동전을 함께 촬영하는 경우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양을 추정하여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계산에 활용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661301" y="2654938"/>
                <a:ext cx="2058488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7" name="그림 6" descr="원, 폰트, 그래픽, 상징이(가) 표시된 사진&#10;&#10;자동 생성된 설명">
              <a:extLst>
                <a:ext uri="{FF2B5EF4-FFF2-40B4-BE49-F238E27FC236}">
                  <a16:creationId xmlns:a16="http://schemas.microsoft.com/office/drawing/2014/main" id="{BCEDAF3E-5699-7F1E-1FDD-5C0895C69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0256" y="2836490"/>
              <a:ext cx="1692490" cy="169249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A1962DA-22D0-2C63-6BA9-F9DC98A1AF95}"/>
              </a:ext>
            </a:extLst>
          </p:cNvPr>
          <p:cNvGrpSpPr/>
          <p:nvPr/>
        </p:nvGrpSpPr>
        <p:grpSpPr>
          <a:xfrm>
            <a:off x="6490862" y="2653490"/>
            <a:ext cx="4393446" cy="3634005"/>
            <a:chOff x="6490862" y="2653490"/>
            <a:chExt cx="4393446" cy="363400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E62CF69-B0DE-4047-1E12-699025B1A7FE}"/>
                </a:ext>
              </a:extLst>
            </p:cNvPr>
            <p:cNvGrpSpPr/>
            <p:nvPr/>
          </p:nvGrpSpPr>
          <p:grpSpPr>
            <a:xfrm>
              <a:off x="6490862" y="2653490"/>
              <a:ext cx="4393446" cy="3634005"/>
              <a:chOff x="6490862" y="2653490"/>
              <a:chExt cx="4393446" cy="363400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F0AA53-FF54-83D5-B3D7-18D8D2471C38}"/>
                  </a:ext>
                </a:extLst>
              </p:cNvPr>
              <p:cNvSpPr txBox="1"/>
              <p:nvPr/>
            </p:nvSpPr>
            <p:spPr>
              <a:xfrm>
                <a:off x="6490862" y="4848640"/>
                <a:ext cx="4393446" cy="143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동전이 함께 촬영되지 않은 경우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정량 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1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인분 기준으로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정보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658342" y="2653490"/>
                <a:ext cx="2058489" cy="2058490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A0DF873-B0FF-2BE4-691E-CA9755279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9178" y="2836490"/>
              <a:ext cx="1696813" cy="1696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1068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B7A91B5E-51B7-E5FF-E7F0-51738B1D15FB}"/>
              </a:ext>
            </a:extLst>
          </p:cNvPr>
          <p:cNvGrpSpPr/>
          <p:nvPr/>
        </p:nvGrpSpPr>
        <p:grpSpPr>
          <a:xfrm>
            <a:off x="7440459" y="2653491"/>
            <a:ext cx="2494251" cy="3952655"/>
            <a:chOff x="7279746" y="2653491"/>
            <a:chExt cx="2494251" cy="395265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F0AA53-FF54-83D5-B3D7-18D8D2471C38}"/>
                </a:ext>
              </a:extLst>
            </p:cNvPr>
            <p:cNvSpPr txBox="1"/>
            <p:nvPr/>
          </p:nvSpPr>
          <p:spPr>
            <a:xfrm>
              <a:off x="7279746" y="4859515"/>
              <a:ext cx="2494251" cy="174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 별 칼로리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섭취량을 기준으로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전체 다이어트 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진행 상황 제공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CE5BD0-3AC1-A22A-CC52-82594615030C}"/>
                </a:ext>
              </a:extLst>
            </p:cNvPr>
            <p:cNvGrpSpPr/>
            <p:nvPr/>
          </p:nvGrpSpPr>
          <p:grpSpPr>
            <a:xfrm>
              <a:off x="7497629" y="2653491"/>
              <a:ext cx="2058489" cy="2058489"/>
              <a:chOff x="7062709" y="2653491"/>
              <a:chExt cx="2058489" cy="2058489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062709" y="2653491"/>
                <a:ext cx="2058489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DCD1E69D-B5AD-80DD-ADCE-425330374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09478" y="2800262"/>
                <a:ext cx="1764948" cy="1764948"/>
              </a:xfrm>
              <a:prstGeom prst="rect">
                <a:avLst/>
              </a:prstGeom>
            </p:spPr>
          </p:pic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B152B06-414C-D487-E03B-99064C16B66F}"/>
              </a:ext>
            </a:extLst>
          </p:cNvPr>
          <p:cNvGrpSpPr/>
          <p:nvPr/>
        </p:nvGrpSpPr>
        <p:grpSpPr>
          <a:xfrm>
            <a:off x="2488509" y="2654938"/>
            <a:ext cx="2322572" cy="3952655"/>
            <a:chOff x="2463763" y="2654938"/>
            <a:chExt cx="2322572" cy="395265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7EC69-FA80-95FA-7103-1BACC35835C9}"/>
                </a:ext>
              </a:extLst>
            </p:cNvPr>
            <p:cNvSpPr txBox="1"/>
            <p:nvPr/>
          </p:nvSpPr>
          <p:spPr>
            <a:xfrm>
              <a:off x="2463763" y="4860962"/>
              <a:ext cx="2322572" cy="174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기록된 식단을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날짜별로 관리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 별 다이어트 진행 상황 제공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2FEC12B-923B-E7DD-6A1B-B934B682B9F1}"/>
                </a:ext>
              </a:extLst>
            </p:cNvPr>
            <p:cNvGrpSpPr/>
            <p:nvPr/>
          </p:nvGrpSpPr>
          <p:grpSpPr>
            <a:xfrm>
              <a:off x="2635884" y="2654938"/>
              <a:ext cx="2058489" cy="2058489"/>
              <a:chOff x="2635884" y="2654938"/>
              <a:chExt cx="2058489" cy="2058489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635884" y="2654938"/>
                <a:ext cx="2058489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7CDBE32E-4656-D79F-69AD-75DF94E99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1880" y="2709487"/>
                <a:ext cx="1946496" cy="1946496"/>
              </a:xfrm>
              <a:prstGeom prst="rect">
                <a:avLst/>
              </a:prstGeom>
            </p:spPr>
          </p:pic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alendar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49048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3" y="503149"/>
            <a:ext cx="517126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System Architecture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7" name="그림 6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E4446133-C2B6-C812-CDE6-5D18278DF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33" y="1669552"/>
            <a:ext cx="9752953" cy="444619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CC14673-2F8B-1F6E-0C61-A3A5CC9FE98E}"/>
              </a:ext>
            </a:extLst>
          </p:cNvPr>
          <p:cNvSpPr/>
          <p:nvPr/>
        </p:nvSpPr>
        <p:spPr>
          <a:xfrm>
            <a:off x="844739" y="1419767"/>
            <a:ext cx="10502521" cy="4935085"/>
          </a:xfrm>
          <a:prstGeom prst="roundRect">
            <a:avLst/>
          </a:prstGeom>
          <a:noFill/>
          <a:ln w="34925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1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ERD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구성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424960-0DD0-A7D3-54EE-BA1BED3AD740}"/>
              </a:ext>
            </a:extLst>
          </p:cNvPr>
          <p:cNvGrpSpPr/>
          <p:nvPr/>
        </p:nvGrpSpPr>
        <p:grpSpPr>
          <a:xfrm>
            <a:off x="2409799" y="1419767"/>
            <a:ext cx="5829300" cy="5157437"/>
            <a:chOff x="1574800" y="1419767"/>
            <a:chExt cx="5829300" cy="5157437"/>
          </a:xfrm>
        </p:grpSpPr>
        <p:pic>
          <p:nvPicPr>
            <p:cNvPr id="12" name="그림 11" descr="텍스트, 스크린샷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8E02CFD4-6A89-DD48-09EA-67D6D79DF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6034" y="1511462"/>
              <a:ext cx="4826461" cy="4954237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DEF4C86-1510-00FB-644A-5094D32A08F7}"/>
                </a:ext>
              </a:extLst>
            </p:cNvPr>
            <p:cNvSpPr/>
            <p:nvPr/>
          </p:nvSpPr>
          <p:spPr>
            <a:xfrm>
              <a:off x="1574800" y="1419767"/>
              <a:ext cx="5829300" cy="5157437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E1F320C-078B-E9F0-32A1-1F2B70FD1BC0}"/>
              </a:ext>
            </a:extLst>
          </p:cNvPr>
          <p:cNvSpPr/>
          <p:nvPr/>
        </p:nvSpPr>
        <p:spPr>
          <a:xfrm>
            <a:off x="3963323" y="757614"/>
            <a:ext cx="2722251" cy="545635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어플리케이션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DB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FFCB40-5F4C-BD0C-9FD0-32B2AE72B397}"/>
              </a:ext>
            </a:extLst>
          </p:cNvPr>
          <p:cNvGrpSpPr/>
          <p:nvPr/>
        </p:nvGrpSpPr>
        <p:grpSpPr>
          <a:xfrm>
            <a:off x="8830333" y="1943099"/>
            <a:ext cx="2295620" cy="3048001"/>
            <a:chOff x="8961497" y="1943099"/>
            <a:chExt cx="2295620" cy="3048001"/>
          </a:xfrm>
        </p:grpSpPr>
        <p:pic>
          <p:nvPicPr>
            <p:cNvPr id="10" name="그림 9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7EE8BC5E-8FAF-7967-2610-4C98A9B5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3577" y="3010615"/>
              <a:ext cx="1651459" cy="1687670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6D380BB-0B3C-CE1B-5A3E-A57E419EDCC0}"/>
                </a:ext>
              </a:extLst>
            </p:cNvPr>
            <p:cNvSpPr/>
            <p:nvPr/>
          </p:nvSpPr>
          <p:spPr>
            <a:xfrm>
              <a:off x="8961497" y="2717800"/>
              <a:ext cx="2295620" cy="2273300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5C2992F-2CA1-8714-FA0A-8EA5EAB4F421}"/>
                </a:ext>
              </a:extLst>
            </p:cNvPr>
            <p:cNvSpPr/>
            <p:nvPr/>
          </p:nvSpPr>
          <p:spPr>
            <a:xfrm>
              <a:off x="9193436" y="1943099"/>
              <a:ext cx="1831743" cy="646987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모델관련 </a:t>
              </a:r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DB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472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C218698-28C4-3B7A-CBC6-DB96FE17B8E4}"/>
              </a:ext>
            </a:extLst>
          </p:cNvPr>
          <p:cNvSpPr/>
          <p:nvPr/>
        </p:nvSpPr>
        <p:spPr>
          <a:xfrm>
            <a:off x="9216428" y="4680368"/>
            <a:ext cx="2418697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보안을 위한 패스워드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Hashing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89E338-0E68-B95C-3718-CF70F1D8F4AF}"/>
              </a:ext>
            </a:extLst>
          </p:cNvPr>
          <p:cNvSpPr/>
          <p:nvPr/>
        </p:nvSpPr>
        <p:spPr>
          <a:xfrm>
            <a:off x="9641143" y="654119"/>
            <a:ext cx="1990940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Back </a:t>
            </a:r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개발환경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(RDS)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048057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Backend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환경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ED3826-5630-BE40-9A74-8E4CB5B4E525}"/>
              </a:ext>
            </a:extLst>
          </p:cNvPr>
          <p:cNvGrpSpPr/>
          <p:nvPr/>
        </p:nvGrpSpPr>
        <p:grpSpPr>
          <a:xfrm>
            <a:off x="555171" y="1292770"/>
            <a:ext cx="4466100" cy="5069687"/>
            <a:chOff x="731331" y="1292770"/>
            <a:chExt cx="4466100" cy="506968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ACD6A21-2ACF-5401-144F-6FA60BC1577A}"/>
                </a:ext>
              </a:extLst>
            </p:cNvPr>
            <p:cNvSpPr/>
            <p:nvPr/>
          </p:nvSpPr>
          <p:spPr>
            <a:xfrm>
              <a:off x="3206490" y="1292770"/>
              <a:ext cx="1990940" cy="298689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Back </a:t>
              </a:r>
              <a:r>
                <a:rPr lang="ko-KR" altLang="en-US" sz="12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개발환경 </a:t>
              </a:r>
              <a:r>
                <a:rPr lang="en-US" altLang="ko-KR" sz="12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(puTTy)</a:t>
              </a:r>
              <a:endPara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5A8D7D2-3761-F78A-3396-39FB8CFC8D80}"/>
                </a:ext>
              </a:extLst>
            </p:cNvPr>
            <p:cNvGrpSpPr/>
            <p:nvPr/>
          </p:nvGrpSpPr>
          <p:grpSpPr>
            <a:xfrm>
              <a:off x="731331" y="1536316"/>
              <a:ext cx="4466100" cy="4826141"/>
              <a:chOff x="556873" y="1236664"/>
              <a:chExt cx="4736360" cy="5118187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A67CD488-C7B8-E0D7-6DD5-9D91B34EA5A3}"/>
                  </a:ext>
                </a:extLst>
              </p:cNvPr>
              <p:cNvGrpSpPr/>
              <p:nvPr/>
            </p:nvGrpSpPr>
            <p:grpSpPr>
              <a:xfrm>
                <a:off x="556873" y="1236664"/>
                <a:ext cx="4736360" cy="5118187"/>
                <a:chOff x="1231649" y="1584356"/>
                <a:chExt cx="9061765" cy="5118298"/>
              </a:xfrm>
              <a:noFill/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2A2C30D3-4081-DD62-C187-E847FB71A45D}"/>
                    </a:ext>
                  </a:extLst>
                </p:cNvPr>
                <p:cNvSpPr/>
                <p:nvPr/>
              </p:nvSpPr>
              <p:spPr>
                <a:xfrm>
                  <a:off x="1358020" y="1584356"/>
                  <a:ext cx="8809022" cy="46896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65C4C2FE-3BD8-6194-3390-72B766952691}"/>
                    </a:ext>
                  </a:extLst>
                </p:cNvPr>
                <p:cNvSpPr/>
                <p:nvPr/>
              </p:nvSpPr>
              <p:spPr>
                <a:xfrm>
                  <a:off x="1231649" y="1612198"/>
                  <a:ext cx="9061765" cy="509045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7000D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" name="그림 2" descr="텍스트, 스크린샷, 폰트이(가) 표시된 사진&#10;&#10;자동 생성된 설명">
                <a:extLst>
                  <a:ext uri="{FF2B5EF4-FFF2-40B4-BE49-F238E27FC236}">
                    <a16:creationId xmlns:a16="http://schemas.microsoft.com/office/drawing/2014/main" id="{5F30DF6C-4A4E-49CA-F412-193274324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148" y="1301847"/>
                <a:ext cx="4687807" cy="5015662"/>
              </a:xfrm>
              <a:prstGeom prst="rect">
                <a:avLst/>
              </a:prstGeom>
            </p:spPr>
          </p:pic>
        </p:grp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A9B7B55-B57C-DCAE-C2AA-0CCE53D9308C}"/>
              </a:ext>
            </a:extLst>
          </p:cNvPr>
          <p:cNvSpPr/>
          <p:nvPr/>
        </p:nvSpPr>
        <p:spPr>
          <a:xfrm>
            <a:off x="9641144" y="2836724"/>
            <a:ext cx="1990940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Back </a:t>
            </a:r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개발환경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(EC2)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3C06A2-5F87-03F3-3C5C-8D47D638A347}"/>
              </a:ext>
            </a:extLst>
          </p:cNvPr>
          <p:cNvGrpSpPr/>
          <p:nvPr/>
        </p:nvGrpSpPr>
        <p:grpSpPr>
          <a:xfrm>
            <a:off x="5241872" y="3113021"/>
            <a:ext cx="6393253" cy="1268591"/>
            <a:chOff x="6307290" y="2789465"/>
            <a:chExt cx="4683618" cy="863176"/>
          </a:xfrm>
        </p:grpSpPr>
        <p:pic>
          <p:nvPicPr>
            <p:cNvPr id="4" name="그림 3" descr="텍스트, 폰트, 스크린샷, 번호이(가) 표시된 사진&#10;&#10;자동 생성된 설명">
              <a:extLst>
                <a:ext uri="{FF2B5EF4-FFF2-40B4-BE49-F238E27FC236}">
                  <a16:creationId xmlns:a16="http://schemas.microsoft.com/office/drawing/2014/main" id="{516EA9D3-F0E1-FA25-97BF-C09F8F71E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290" y="2806052"/>
              <a:ext cx="4681390" cy="846589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976C71-3408-AFF1-FC58-606095AE9BA5}"/>
                </a:ext>
              </a:extLst>
            </p:cNvPr>
            <p:cNvGrpSpPr/>
            <p:nvPr/>
          </p:nvGrpSpPr>
          <p:grpSpPr>
            <a:xfrm>
              <a:off x="6309518" y="2789465"/>
              <a:ext cx="4681390" cy="863176"/>
              <a:chOff x="1231649" y="1584356"/>
              <a:chExt cx="9061765" cy="5118298"/>
            </a:xfrm>
            <a:noFill/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45A51CA-772E-40D1-4369-F3A2BCD286F3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E5155C7-1932-D4AC-22F8-4EE54B4B7C63}"/>
                  </a:ext>
                </a:extLst>
              </p:cNvPr>
              <p:cNvSpPr/>
              <p:nvPr/>
            </p:nvSpPr>
            <p:spPr>
              <a:xfrm>
                <a:off x="1231649" y="1612198"/>
                <a:ext cx="9061765" cy="5090456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23" name="그림 22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B04A9E71-06F5-6D05-DDE0-829FE946B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20" y="4957332"/>
            <a:ext cx="6406906" cy="140512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2715876-2C1A-E659-F4BD-C35C18D33786}"/>
              </a:ext>
            </a:extLst>
          </p:cNvPr>
          <p:cNvGrpSpPr/>
          <p:nvPr/>
        </p:nvGrpSpPr>
        <p:grpSpPr>
          <a:xfrm>
            <a:off x="5241872" y="4957331"/>
            <a:ext cx="6393254" cy="1405125"/>
            <a:chOff x="1231649" y="1584356"/>
            <a:chExt cx="9061765" cy="5118298"/>
          </a:xfrm>
          <a:noFill/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8AFBA4C-4412-127F-BBC9-8F4D79C6ECB1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705E0CB-0B31-C2FD-339A-BD324B28F35E}"/>
                </a:ext>
              </a:extLst>
            </p:cNvPr>
            <p:cNvSpPr/>
            <p:nvPr/>
          </p:nvSpPr>
          <p:spPr>
            <a:xfrm>
              <a:off x="1231649" y="1612198"/>
              <a:ext cx="9061765" cy="5090456"/>
            </a:xfrm>
            <a:prstGeom prst="rect">
              <a:avLst/>
            </a:prstGeom>
            <a:grp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F115347-35F9-346D-76E0-F0B137112E9C}"/>
              </a:ext>
            </a:extLst>
          </p:cNvPr>
          <p:cNvGrpSpPr/>
          <p:nvPr/>
        </p:nvGrpSpPr>
        <p:grpSpPr>
          <a:xfrm>
            <a:off x="6391747" y="911897"/>
            <a:ext cx="5240337" cy="1697047"/>
            <a:chOff x="6950693" y="911897"/>
            <a:chExt cx="4681391" cy="1516036"/>
          </a:xfrm>
        </p:grpSpPr>
        <p:pic>
          <p:nvPicPr>
            <p:cNvPr id="6" name="그림 5" descr="텍스트, 폰트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E7D36C19-6D14-9DE9-2447-738312705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693" y="911897"/>
              <a:ext cx="4681390" cy="1516036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505205D-7FF9-494E-0041-CD1C1D133308}"/>
                </a:ext>
              </a:extLst>
            </p:cNvPr>
            <p:cNvGrpSpPr/>
            <p:nvPr/>
          </p:nvGrpSpPr>
          <p:grpSpPr>
            <a:xfrm>
              <a:off x="6950694" y="911897"/>
              <a:ext cx="4681390" cy="1516036"/>
              <a:chOff x="1231649" y="1584356"/>
              <a:chExt cx="9061765" cy="5118298"/>
            </a:xfrm>
            <a:noFill/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258F620-5F42-34F7-C867-728F4CC45539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4CA7A8-F658-924C-6599-79BB129F1D90}"/>
                  </a:ext>
                </a:extLst>
              </p:cNvPr>
              <p:cNvSpPr/>
              <p:nvPr/>
            </p:nvSpPr>
            <p:spPr>
              <a:xfrm>
                <a:off x="1231649" y="1612198"/>
                <a:ext cx="9061765" cy="5090456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524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7C15A5-7474-9CDB-1BB1-DC2D5D841A45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161BEC-B0B2-FF88-5A81-026A36966456}"/>
              </a:ext>
            </a:extLst>
          </p:cNvPr>
          <p:cNvGrpSpPr/>
          <p:nvPr/>
        </p:nvGrpSpPr>
        <p:grpSpPr>
          <a:xfrm>
            <a:off x="1040549" y="1415332"/>
            <a:ext cx="10110902" cy="4612732"/>
            <a:chOff x="1139256" y="1542330"/>
            <a:chExt cx="10110902" cy="461273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F181C5-560B-62DC-E797-7C4ED9619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9256" y="1542330"/>
              <a:ext cx="3683924" cy="461273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1472298-A03E-FF91-2FA4-B42F0FBE8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3180" y="1545958"/>
              <a:ext cx="6426978" cy="4609103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B8B585-23E2-4254-2B14-D8C14F8D62B4}"/>
              </a:ext>
            </a:extLst>
          </p:cNvPr>
          <p:cNvSpPr/>
          <p:nvPr/>
        </p:nvSpPr>
        <p:spPr>
          <a:xfrm>
            <a:off x="8292630" y="1109712"/>
            <a:ext cx="2858821" cy="303806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wireframe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ECE65E-4EF3-04BB-48F5-0853E8F0E11C}"/>
              </a:ext>
            </a:extLst>
          </p:cNvPr>
          <p:cNvSpPr/>
          <p:nvPr/>
        </p:nvSpPr>
        <p:spPr>
          <a:xfrm>
            <a:off x="1040549" y="1415332"/>
            <a:ext cx="10110902" cy="4823205"/>
          </a:xfrm>
          <a:prstGeom prst="rect">
            <a:avLst/>
          </a:prstGeom>
          <a:noFill/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2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8D83C10-511B-F55B-008D-9BDBE377546B}"/>
              </a:ext>
            </a:extLst>
          </p:cNvPr>
          <p:cNvSpPr/>
          <p:nvPr/>
        </p:nvSpPr>
        <p:spPr>
          <a:xfrm>
            <a:off x="7969837" y="1002972"/>
            <a:ext cx="2503188" cy="338667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화면설계서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메인 홈 화면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43CB92-AD20-E01D-9623-B7F3D6A097F8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D35F4-B5DD-D664-8A5D-5C9DD67F8694}"/>
              </a:ext>
            </a:extLst>
          </p:cNvPr>
          <p:cNvSpPr/>
          <p:nvPr/>
        </p:nvSpPr>
        <p:spPr>
          <a:xfrm>
            <a:off x="1707705" y="1331673"/>
            <a:ext cx="8765319" cy="482320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D87E62-B5D6-5DCB-58CE-070D23DE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808" y="1368647"/>
            <a:ext cx="8582383" cy="464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6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391F321-1A54-5F73-5B81-379D8C9E413F}"/>
              </a:ext>
            </a:extLst>
          </p:cNvPr>
          <p:cNvSpPr/>
          <p:nvPr/>
        </p:nvSpPr>
        <p:spPr>
          <a:xfrm>
            <a:off x="7969837" y="1002972"/>
            <a:ext cx="2503188" cy="338667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화면설계서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 목록 화면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6298-9DB3-2B39-4FA7-76C5E40F7828}"/>
              </a:ext>
            </a:extLst>
          </p:cNvPr>
          <p:cNvSpPr/>
          <p:nvPr/>
        </p:nvSpPr>
        <p:spPr>
          <a:xfrm>
            <a:off x="1707705" y="1331673"/>
            <a:ext cx="8765319" cy="482320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138055A-D43B-9605-EF45-A3C6DE071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74" y="1427614"/>
            <a:ext cx="8547652" cy="46412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6BC5805-4AF2-56D8-9ED4-6B8474158747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</p:spTree>
    <p:extLst>
      <p:ext uri="{BB962C8B-B14F-4D97-AF65-F5344CB8AC3E}">
        <p14:creationId xmlns:p14="http://schemas.microsoft.com/office/powerpoint/2010/main" val="337578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21DB115-C1C2-DFB9-3C6A-E36976A400FF}"/>
              </a:ext>
            </a:extLst>
          </p:cNvPr>
          <p:cNvGrpSpPr/>
          <p:nvPr/>
        </p:nvGrpSpPr>
        <p:grpSpPr>
          <a:xfrm>
            <a:off x="622883" y="2059913"/>
            <a:ext cx="2738173" cy="2738173"/>
            <a:chOff x="622883" y="2059913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D52FFF3-4185-A81B-34F0-6947FDEBF734}"/>
                </a:ext>
              </a:extLst>
            </p:cNvPr>
            <p:cNvSpPr/>
            <p:nvPr/>
          </p:nvSpPr>
          <p:spPr>
            <a:xfrm>
              <a:off x="622883" y="2059913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31AF8D-FA4C-D846-A701-DE0DFDE3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4438" y="2481466"/>
              <a:ext cx="1895063" cy="1895063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411713-8981-98EA-CE5C-D5270355F9DA}"/>
              </a:ext>
            </a:extLst>
          </p:cNvPr>
          <p:cNvGrpSpPr/>
          <p:nvPr/>
        </p:nvGrpSpPr>
        <p:grpSpPr>
          <a:xfrm>
            <a:off x="4938066" y="2059910"/>
            <a:ext cx="2738173" cy="2738173"/>
            <a:chOff x="5467409" y="2059910"/>
            <a:chExt cx="2738173" cy="27381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EEBA05-2438-F69F-82CC-ADCBABC091D3}"/>
                </a:ext>
              </a:extLst>
            </p:cNvPr>
            <p:cNvSpPr/>
            <p:nvPr/>
          </p:nvSpPr>
          <p:spPr>
            <a:xfrm>
              <a:off x="5467409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AD4BB-07ED-7CB0-4CD0-E43FE4C4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696" y="2565201"/>
              <a:ext cx="1727597" cy="17275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4751703" y="5174937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기초 대사량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BMR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94CE6-6B7E-6276-AACC-4210A4F0AD31}"/>
              </a:ext>
            </a:extLst>
          </p:cNvPr>
          <p:cNvSpPr txBox="1"/>
          <p:nvPr/>
        </p:nvSpPr>
        <p:spPr>
          <a:xfrm>
            <a:off x="3361056" y="2846248"/>
            <a:ext cx="15770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=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154814-B0B6-ED9A-FF47-321005A97993}"/>
              </a:ext>
            </a:extLst>
          </p:cNvPr>
          <p:cNvGrpSpPr/>
          <p:nvPr/>
        </p:nvGrpSpPr>
        <p:grpSpPr>
          <a:xfrm>
            <a:off x="9087718" y="2059909"/>
            <a:ext cx="2738173" cy="2738173"/>
            <a:chOff x="9126019" y="1992290"/>
            <a:chExt cx="2738173" cy="2738173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EC56E5D-965B-2332-B7F0-8F3E631589E6}"/>
                </a:ext>
              </a:extLst>
            </p:cNvPr>
            <p:cNvSpPr/>
            <p:nvPr/>
          </p:nvSpPr>
          <p:spPr>
            <a:xfrm>
              <a:off x="9126019" y="199229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195BA1-1506-9613-E0F7-81E608396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1308" y="2497579"/>
              <a:ext cx="1727597" cy="172759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BFBC20D-CB22-F774-B846-BD499A437A24}"/>
              </a:ext>
            </a:extLst>
          </p:cNvPr>
          <p:cNvSpPr txBox="1"/>
          <p:nvPr/>
        </p:nvSpPr>
        <p:spPr>
          <a:xfrm>
            <a:off x="7676237" y="2705720"/>
            <a:ext cx="14114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x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EB645-1AF8-07CE-4080-211D4E2C12BD}"/>
              </a:ext>
            </a:extLst>
          </p:cNvPr>
          <p:cNvSpPr txBox="1"/>
          <p:nvPr/>
        </p:nvSpPr>
        <p:spPr>
          <a:xfrm>
            <a:off x="8901356" y="5172068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활동 계수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TDEE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84AB342-84DA-1ABE-3822-E70EF89249D1}"/>
              </a:ext>
            </a:extLst>
          </p:cNvPr>
          <p:cNvGrpSpPr/>
          <p:nvPr/>
        </p:nvGrpSpPr>
        <p:grpSpPr>
          <a:xfrm>
            <a:off x="290342" y="5048529"/>
            <a:ext cx="3110895" cy="1195056"/>
            <a:chOff x="290342" y="5048529"/>
            <a:chExt cx="3110895" cy="11950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09980B-3C2E-39A1-950B-725C5A91E4E0}"/>
                </a:ext>
              </a:extLst>
            </p:cNvPr>
            <p:cNvSpPr txBox="1"/>
            <p:nvPr/>
          </p:nvSpPr>
          <p:spPr>
            <a:xfrm>
              <a:off x="467974" y="5048529"/>
              <a:ext cx="27556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일일 총 에너지 소비량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Total Daily Energy Expenditure</a:t>
              </a:r>
              <a:endPara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022848-DA17-F2F8-293C-F3189E2F7AF6}"/>
                </a:ext>
              </a:extLst>
            </p:cNvPr>
            <p:cNvSpPr txBox="1"/>
            <p:nvPr/>
          </p:nvSpPr>
          <p:spPr>
            <a:xfrm>
              <a:off x="290342" y="5535699"/>
              <a:ext cx="3110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                 )</a:t>
              </a:r>
              <a:endParaRPr lang="ko-KR" altLang="en-US" sz="4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688504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348194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APP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환경</a:t>
            </a:r>
          </a:p>
        </p:txBody>
      </p:sp>
      <p:pic>
        <p:nvPicPr>
          <p:cNvPr id="4" name="그림 3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1313CCC2-83C5-51A9-8801-7A120FA2A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18" y="1274958"/>
            <a:ext cx="9061764" cy="509045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7CD488-C7B8-E0D7-6DD5-9D91B34EA5A3}"/>
              </a:ext>
            </a:extLst>
          </p:cNvPr>
          <p:cNvGrpSpPr/>
          <p:nvPr/>
        </p:nvGrpSpPr>
        <p:grpSpPr>
          <a:xfrm>
            <a:off x="1565118" y="949031"/>
            <a:ext cx="9061764" cy="5416382"/>
            <a:chOff x="1231649" y="1286272"/>
            <a:chExt cx="9061764" cy="5416382"/>
          </a:xfrm>
          <a:noFill/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A2C30D3-4081-DD62-C187-E847FB71A45D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94BFD37-E5DD-105B-EC7C-347735D4F6F0}"/>
                </a:ext>
              </a:extLst>
            </p:cNvPr>
            <p:cNvSpPr/>
            <p:nvPr/>
          </p:nvSpPr>
          <p:spPr>
            <a:xfrm>
              <a:off x="7669417" y="1286272"/>
              <a:ext cx="2623996" cy="325925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APP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개발환경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메인 페이지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C4C2FE-3BD8-6194-3390-72B766952691}"/>
                </a:ext>
              </a:extLst>
            </p:cNvPr>
            <p:cNvSpPr/>
            <p:nvPr/>
          </p:nvSpPr>
          <p:spPr>
            <a:xfrm>
              <a:off x="1231649" y="1612198"/>
              <a:ext cx="9061764" cy="5090456"/>
            </a:xfrm>
            <a:prstGeom prst="rect">
              <a:avLst/>
            </a:prstGeom>
            <a:grp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02370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pic>
        <p:nvPicPr>
          <p:cNvPr id="3" name="그림 2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A368FE01-9994-91BA-46D7-B9F95A00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05" y="1256147"/>
            <a:ext cx="8473590" cy="521099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7F4FC0-ECAD-9E15-BD87-05DE6DA3309E}"/>
              </a:ext>
            </a:extLst>
          </p:cNvPr>
          <p:cNvSpPr/>
          <p:nvPr/>
        </p:nvSpPr>
        <p:spPr>
          <a:xfrm>
            <a:off x="7936918" y="966845"/>
            <a:ext cx="2395877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API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명세서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(Notion)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43D26F-EB41-6D52-0E49-7C60173A5906}"/>
              </a:ext>
            </a:extLst>
          </p:cNvPr>
          <p:cNvSpPr/>
          <p:nvPr/>
        </p:nvSpPr>
        <p:spPr>
          <a:xfrm>
            <a:off x="1859205" y="1292769"/>
            <a:ext cx="8473590" cy="5174367"/>
          </a:xfrm>
          <a:prstGeom prst="rect">
            <a:avLst/>
          </a:prstGeom>
          <a:noFill/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92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7A623A-51B1-085E-978F-7D75F3148461}"/>
              </a:ext>
            </a:extLst>
          </p:cNvPr>
          <p:cNvSpPr/>
          <p:nvPr/>
        </p:nvSpPr>
        <p:spPr>
          <a:xfrm>
            <a:off x="4702060" y="3313422"/>
            <a:ext cx="5952169" cy="252000"/>
          </a:xfrm>
          <a:prstGeom prst="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85C9F4-07FF-2761-4750-94DC73A8A2E3}"/>
              </a:ext>
            </a:extLst>
          </p:cNvPr>
          <p:cNvSpPr/>
          <p:nvPr/>
        </p:nvSpPr>
        <p:spPr>
          <a:xfrm>
            <a:off x="6963630" y="3322729"/>
            <a:ext cx="1450339" cy="232205"/>
          </a:xfrm>
          <a:prstGeom prst="rect">
            <a:avLst/>
          </a:prstGeom>
          <a:solidFill>
            <a:srgbClr val="7000D8"/>
          </a:solidFill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D0967C-EF37-EBB2-55DF-CB2A97B059DB}"/>
              </a:ext>
            </a:extLst>
          </p:cNvPr>
          <p:cNvSpPr/>
          <p:nvPr/>
        </p:nvSpPr>
        <p:spPr>
          <a:xfrm>
            <a:off x="8088918" y="441663"/>
            <a:ext cx="2565311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API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명세서 상세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회원가입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CFE507-54FD-D0B4-92F7-B649D0C4F616}"/>
              </a:ext>
            </a:extLst>
          </p:cNvPr>
          <p:cNvSpPr/>
          <p:nvPr/>
        </p:nvSpPr>
        <p:spPr>
          <a:xfrm>
            <a:off x="4701767" y="757287"/>
            <a:ext cx="5954400" cy="5565229"/>
          </a:xfrm>
          <a:prstGeom prst="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C2B72A7-6608-4016-7211-566923A4883B}"/>
              </a:ext>
            </a:extLst>
          </p:cNvPr>
          <p:cNvGrpSpPr/>
          <p:nvPr/>
        </p:nvGrpSpPr>
        <p:grpSpPr>
          <a:xfrm>
            <a:off x="4699829" y="757287"/>
            <a:ext cx="5961355" cy="5565230"/>
            <a:chOff x="4703243" y="762486"/>
            <a:chExt cx="5961355" cy="5565230"/>
          </a:xfrm>
        </p:grpSpPr>
        <p:pic>
          <p:nvPicPr>
            <p:cNvPr id="6" name="그림 5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72420811-75FF-9FF9-4334-ACEDC1AFA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3243" y="762486"/>
              <a:ext cx="5961355" cy="556523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D48C4F4-F6C1-4524-992D-9055A19A42D3}"/>
                </a:ext>
              </a:extLst>
            </p:cNvPr>
            <p:cNvSpPr/>
            <p:nvPr/>
          </p:nvSpPr>
          <p:spPr>
            <a:xfrm>
              <a:off x="4707837" y="762487"/>
              <a:ext cx="5946392" cy="5565229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162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동작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812881-BE8E-EE8A-523F-3D41F3BC845D}"/>
              </a:ext>
            </a:extLst>
          </p:cNvPr>
          <p:cNvGrpSpPr/>
          <p:nvPr/>
        </p:nvGrpSpPr>
        <p:grpSpPr>
          <a:xfrm>
            <a:off x="6652436" y="637318"/>
            <a:ext cx="4934139" cy="5583365"/>
            <a:chOff x="1469603" y="883770"/>
            <a:chExt cx="4934139" cy="558336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67CD488-C7B8-E0D7-6DD5-9D91B34EA5A3}"/>
                </a:ext>
              </a:extLst>
            </p:cNvPr>
            <p:cNvGrpSpPr/>
            <p:nvPr/>
          </p:nvGrpSpPr>
          <p:grpSpPr>
            <a:xfrm>
              <a:off x="1469603" y="883770"/>
              <a:ext cx="4934139" cy="5583365"/>
              <a:chOff x="1136134" y="1224591"/>
              <a:chExt cx="4934139" cy="5049460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D94BFD37-E5DD-105B-EC7C-347735D4F6F0}"/>
                  </a:ext>
                </a:extLst>
              </p:cNvPr>
              <p:cNvSpPr/>
              <p:nvPr/>
            </p:nvSpPr>
            <p:spPr>
              <a:xfrm>
                <a:off x="3416449" y="1224591"/>
                <a:ext cx="2653824" cy="299474"/>
              </a:xfrm>
              <a:prstGeom prst="roundRect">
                <a:avLst/>
              </a:prstGeom>
              <a:solidFill>
                <a:srgbClr val="7000D8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APP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의 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API 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요청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메인 페이지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C4C2FE-3BD8-6194-3390-72B766952691}"/>
                  </a:ext>
                </a:extLst>
              </p:cNvPr>
              <p:cNvSpPr/>
              <p:nvPr/>
            </p:nvSpPr>
            <p:spPr>
              <a:xfrm>
                <a:off x="1136134" y="1494938"/>
                <a:ext cx="4934139" cy="4779113"/>
              </a:xfrm>
              <a:prstGeom prst="rect">
                <a:avLst/>
              </a:prstGeom>
              <a:solidFill>
                <a:srgbClr val="272822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" name="그림 3" descr="텍스트, 전자제품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F9C3A373-5D45-CDD9-A7A1-6FE6DDA9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869" y="1274104"/>
              <a:ext cx="4749605" cy="510162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83B533-4A8C-962B-7FDF-C1A8A39D1A36}"/>
              </a:ext>
            </a:extLst>
          </p:cNvPr>
          <p:cNvGrpSpPr/>
          <p:nvPr/>
        </p:nvGrpSpPr>
        <p:grpSpPr>
          <a:xfrm>
            <a:off x="515926" y="1704887"/>
            <a:ext cx="5897194" cy="3448225"/>
            <a:chOff x="515926" y="1558342"/>
            <a:chExt cx="5897194" cy="344822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E96EEFF-C1B8-C6C5-B052-F0F315ABBCF0}"/>
                </a:ext>
              </a:extLst>
            </p:cNvPr>
            <p:cNvSpPr/>
            <p:nvPr/>
          </p:nvSpPr>
          <p:spPr>
            <a:xfrm>
              <a:off x="3521798" y="1558342"/>
              <a:ext cx="2891322" cy="331139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server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API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응답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메인 페이지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86801D3-92FC-7C45-C128-837E0FE857CB}"/>
                </a:ext>
              </a:extLst>
            </p:cNvPr>
            <p:cNvGrpSpPr/>
            <p:nvPr/>
          </p:nvGrpSpPr>
          <p:grpSpPr>
            <a:xfrm>
              <a:off x="515926" y="1865015"/>
              <a:ext cx="5897194" cy="3141552"/>
              <a:chOff x="515926" y="1865015"/>
              <a:chExt cx="5897194" cy="314155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B5B012D-7F8E-6A08-0FC7-CF20D80F9419}"/>
                  </a:ext>
                </a:extLst>
              </p:cNvPr>
              <p:cNvSpPr/>
              <p:nvPr/>
            </p:nvSpPr>
            <p:spPr>
              <a:xfrm>
                <a:off x="515926" y="1865015"/>
                <a:ext cx="5897194" cy="3141552"/>
              </a:xfrm>
              <a:prstGeom prst="rect">
                <a:avLst/>
              </a:prstGeom>
              <a:solidFill>
                <a:srgbClr val="1E1F22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5" name="그림 14" descr="텍스트, 스크린샷,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F6FE0C9-1438-C29E-9372-489ABFAFC9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028" y="1998984"/>
                <a:ext cx="5702990" cy="28600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029777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609372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Directory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Structure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74437E-C437-F497-ACF0-8BBB8F4D06E7}"/>
              </a:ext>
            </a:extLst>
          </p:cNvPr>
          <p:cNvGrpSpPr/>
          <p:nvPr/>
        </p:nvGrpSpPr>
        <p:grpSpPr>
          <a:xfrm>
            <a:off x="1358020" y="907347"/>
            <a:ext cx="9285836" cy="5043305"/>
            <a:chOff x="1358020" y="814287"/>
            <a:chExt cx="9285836" cy="5043305"/>
          </a:xfrm>
          <a:solidFill>
            <a:schemeClr val="bg1"/>
          </a:solidFill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67CD488-C7B8-E0D7-6DD5-9D91B34EA5A3}"/>
                </a:ext>
              </a:extLst>
            </p:cNvPr>
            <p:cNvGrpSpPr/>
            <p:nvPr/>
          </p:nvGrpSpPr>
          <p:grpSpPr>
            <a:xfrm>
              <a:off x="1358020" y="814287"/>
              <a:ext cx="9285836" cy="5043305"/>
              <a:chOff x="1358020" y="1175793"/>
              <a:chExt cx="8809022" cy="5190486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D94BFD37-E5DD-105B-EC7C-347735D4F6F0}"/>
                  </a:ext>
                </a:extLst>
              </p:cNvPr>
              <p:cNvSpPr/>
              <p:nvPr/>
            </p:nvSpPr>
            <p:spPr>
              <a:xfrm>
                <a:off x="7771165" y="1175793"/>
                <a:ext cx="2395877" cy="325925"/>
              </a:xfrm>
              <a:prstGeom prst="roundRect">
                <a:avLst/>
              </a:prstGeom>
              <a:solidFill>
                <a:srgbClr val="7000D8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Django (Server)</a:t>
                </a:r>
                <a:endPara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C4C2FE-3BD8-6194-3390-72B766952691}"/>
                  </a:ext>
                </a:extLst>
              </p:cNvPr>
              <p:cNvSpPr/>
              <p:nvPr/>
            </p:nvSpPr>
            <p:spPr>
              <a:xfrm>
                <a:off x="1358020" y="1501718"/>
                <a:ext cx="8809022" cy="4864561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6B3A95-CC4D-D555-8FB3-CD5FCCC1E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8144" y="1330376"/>
              <a:ext cx="8534400" cy="44196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42209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609372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Directory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Structure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7CD488-C7B8-E0D7-6DD5-9D91B34EA5A3}"/>
              </a:ext>
            </a:extLst>
          </p:cNvPr>
          <p:cNvGrpSpPr/>
          <p:nvPr/>
        </p:nvGrpSpPr>
        <p:grpSpPr>
          <a:xfrm>
            <a:off x="1691489" y="921190"/>
            <a:ext cx="8809022" cy="5015620"/>
            <a:chOff x="1358020" y="1258431"/>
            <a:chExt cx="8809022" cy="501562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B92F4F0-2355-8369-D527-1892C1869EEF}"/>
                </a:ext>
              </a:extLst>
            </p:cNvPr>
            <p:cNvGrpSpPr/>
            <p:nvPr/>
          </p:nvGrpSpPr>
          <p:grpSpPr>
            <a:xfrm>
              <a:off x="1358020" y="1584356"/>
              <a:ext cx="8809022" cy="4689695"/>
              <a:chOff x="1358020" y="1584356"/>
              <a:chExt cx="8809022" cy="468969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A2C30D3-4081-DD62-C187-E847FB71A45D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solidFill>
                <a:srgbClr val="27282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 descr="텍스트, 스크린샷, 폰트이(가) 표시된 사진&#10;&#10;자동 생성된 설명">
                <a:extLst>
                  <a:ext uri="{FF2B5EF4-FFF2-40B4-BE49-F238E27FC236}">
                    <a16:creationId xmlns:a16="http://schemas.microsoft.com/office/drawing/2014/main" id="{16CF63E1-A812-6B9A-F071-EB3BAB652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5919" y="1697471"/>
                <a:ext cx="3133725" cy="4019550"/>
              </a:xfrm>
              <a:prstGeom prst="rect">
                <a:avLst/>
              </a:prstGeom>
            </p:spPr>
          </p:pic>
          <p:pic>
            <p:nvPicPr>
              <p:cNvPr id="3" name="그림 2" descr="텍스트, 스크린샷, 폰트, 메뉴이(가) 표시된 사진&#10;&#10;자동 생성된 설명">
                <a:extLst>
                  <a:ext uri="{FF2B5EF4-FFF2-40B4-BE49-F238E27FC236}">
                    <a16:creationId xmlns:a16="http://schemas.microsoft.com/office/drawing/2014/main" id="{45F7CE74-7BE8-889D-5AF2-3D767C541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9644" y="1658427"/>
                <a:ext cx="2724150" cy="4133850"/>
              </a:xfrm>
              <a:prstGeom prst="rect">
                <a:avLst/>
              </a:prstGeom>
            </p:spPr>
          </p:pic>
          <p:pic>
            <p:nvPicPr>
              <p:cNvPr id="9" name="그림 8" descr="텍스트, 스크린샷, 메뉴, 폰트이(가) 표시된 사진&#10;&#10;자동 생성된 설명">
                <a:extLst>
                  <a:ext uri="{FF2B5EF4-FFF2-40B4-BE49-F238E27FC236}">
                    <a16:creationId xmlns:a16="http://schemas.microsoft.com/office/drawing/2014/main" id="{CF4AF4A7-B1AA-4F86-FF83-E4932C85A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594" y="1685586"/>
                <a:ext cx="2600325" cy="4514850"/>
              </a:xfrm>
              <a:prstGeom prst="rect">
                <a:avLst/>
              </a:prstGeom>
            </p:spPr>
          </p:pic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94BFD37-E5DD-105B-EC7C-347735D4F6F0}"/>
                </a:ext>
              </a:extLst>
            </p:cNvPr>
            <p:cNvSpPr/>
            <p:nvPr/>
          </p:nvSpPr>
          <p:spPr>
            <a:xfrm>
              <a:off x="7771165" y="1258431"/>
              <a:ext cx="2395877" cy="325925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React Native (APP)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C4C2FE-3BD8-6194-3390-72B766952691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no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86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보라색, 큐브, 디자인이(가) 표시된 사진&#10;&#10;자동 생성된 설명">
            <a:extLst>
              <a:ext uri="{FF2B5EF4-FFF2-40B4-BE49-F238E27FC236}">
                <a16:creationId xmlns:a16="http://schemas.microsoft.com/office/drawing/2014/main" id="{691AAEEF-B13E-9171-5DEB-F8700C897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5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결과물 소개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04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856903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BCF078-2BC4-66C8-C73C-D034E2C0BEE2}"/>
              </a:ext>
            </a:extLst>
          </p:cNvPr>
          <p:cNvSpPr/>
          <p:nvPr/>
        </p:nvSpPr>
        <p:spPr>
          <a:xfrm>
            <a:off x="4855632" y="848064"/>
            <a:ext cx="2480733" cy="2480733"/>
          </a:xfrm>
          <a:prstGeom prst="roundRect">
            <a:avLst/>
          </a:prstGeom>
          <a:noFill/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3603748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 for you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E07031E-EBA5-2B0D-E3B4-D64D85C96B8A}"/>
              </a:ext>
            </a:extLst>
          </p:cNvPr>
          <p:cNvGrpSpPr/>
          <p:nvPr/>
        </p:nvGrpSpPr>
        <p:grpSpPr>
          <a:xfrm>
            <a:off x="3582955" y="848064"/>
            <a:ext cx="5026090" cy="4447388"/>
            <a:chOff x="3582955" y="848064"/>
            <a:chExt cx="5026090" cy="444738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F645257-717A-5137-B65A-A17AB20145F0}"/>
                </a:ext>
              </a:extLst>
            </p:cNvPr>
            <p:cNvGrpSpPr/>
            <p:nvPr/>
          </p:nvGrpSpPr>
          <p:grpSpPr>
            <a:xfrm>
              <a:off x="4855632" y="848064"/>
              <a:ext cx="2480733" cy="2480733"/>
              <a:chOff x="4855633" y="1790080"/>
              <a:chExt cx="2480733" cy="2480733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4855633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 w="317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pic>
            <p:nvPicPr>
              <p:cNvPr id="4" name="그림 3" descr="폰트, 친필, 블랙, 서예이(가) 표시된 사진&#10;&#10;자동 생성된 설명">
                <a:extLst>
                  <a:ext uri="{FF2B5EF4-FFF2-40B4-BE49-F238E27FC236}">
                    <a16:creationId xmlns:a16="http://schemas.microsoft.com/office/drawing/2014/main" id="{19CDB062-4308-669A-86DE-8C0251919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5633" y="2414665"/>
                <a:ext cx="2480733" cy="1355328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0AB42E-9B0C-479F-052B-97A106017F71}"/>
                </a:ext>
              </a:extLst>
            </p:cNvPr>
            <p:cNvSpPr txBox="1"/>
            <p:nvPr/>
          </p:nvSpPr>
          <p:spPr>
            <a:xfrm>
              <a:off x="3582955" y="3602681"/>
              <a:ext cx="502609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i="1" dirty="0">
                  <a:solidFill>
                    <a:srgbClr val="7000D8"/>
                  </a:solidFill>
                  <a:latin typeface="Giveny Free" pitchFamily="2" charset="0"/>
                </a:rPr>
                <a:t>Diet Planner</a:t>
              </a:r>
            </a:p>
            <a:p>
              <a:pPr algn="ctr"/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On</a:t>
              </a:r>
              <a:r>
                <a:rPr lang="en-US" altLang="ko-KR" sz="4000" i="1" dirty="0">
                  <a:solidFill>
                    <a:srgbClr val="7000D8"/>
                  </a:solidFill>
                  <a:latin typeface="Aptos Narrow" panose="020B0004020202020204" pitchFamily="34" charset="0"/>
                </a:rPr>
                <a:t>:</a:t>
              </a:r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ly</a:t>
              </a:r>
              <a:r>
                <a:rPr lang="en-US" altLang="ko-KR" sz="4000" i="1" dirty="0">
                  <a:solidFill>
                    <a:srgbClr val="7000D8"/>
                  </a:solidFill>
                  <a:latin typeface="Giveny Free" pitchFamily="2" charset="0"/>
                </a:rPr>
                <a:t> for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015921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2164AD43-15FF-0ABE-57F7-368829D82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496" y="280796"/>
            <a:ext cx="3052604" cy="629640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73A5E60-DF81-F2BC-BFB3-A16214E00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146" y="280796"/>
            <a:ext cx="3082343" cy="629640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204D3F0-B7BB-8757-C440-4554306D9A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7103" y="-149226"/>
            <a:ext cx="6782430" cy="7156451"/>
          </a:xfrm>
          <a:prstGeom prst="rect">
            <a:avLst/>
          </a:prstGeom>
          <a:noFill/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B5283B6-B711-B72A-D530-91BDDC11C219}"/>
              </a:ext>
            </a:extLst>
          </p:cNvPr>
          <p:cNvSpPr/>
          <p:nvPr/>
        </p:nvSpPr>
        <p:spPr>
          <a:xfrm>
            <a:off x="366109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회원 가입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8C53124-1CF8-BDF2-33D6-E5C9E3884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4551" y="-149226"/>
            <a:ext cx="6782430" cy="71564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2648021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65">
            <a:extLst>
              <a:ext uri="{FF2B5EF4-FFF2-40B4-BE49-F238E27FC236}">
                <a16:creationId xmlns:a16="http://schemas.microsoft.com/office/drawing/2014/main" id="{B3A8125B-5BB5-3C41-88AC-2A34634D3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712" y="258545"/>
            <a:ext cx="3064108" cy="6340909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6C840F83-E59B-417D-C1AC-5506B4EFB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213" y="251573"/>
            <a:ext cx="3114210" cy="6354851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9D80456-D18A-354A-D444-45F980BF0507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E8BAAB2-8D9A-2E90-6E8A-36C018430CA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0B010D7-7F35-6CAE-82B4-D2AF7C4A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DCE8C64-29FD-459D-2F79-A56FDA3FC61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5D8BF8B-0614-FCB8-0279-A2D6F88D7E2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4105B58-F2B0-988E-0173-282CB7E1578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6A0E7AF-1152-4AC1-7169-8C0EFB028C66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6CDDBC3-8CF3-57BB-7573-523AA0B1AED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DD4EFC7-FEE8-EFCF-9B60-2B381DEDC7D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DE7EED5-238F-22BF-24DF-0ACECADF4CF3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9C2C489-9205-1A74-77A7-EFCF0274AC8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CC0D7AC-AC5B-ECCD-78A6-E792163F712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CD0977-F37C-3415-A7F5-62D4D80D27BE}"/>
              </a:ext>
            </a:extLst>
          </p:cNvPr>
          <p:cNvGrpSpPr/>
          <p:nvPr/>
        </p:nvGrpSpPr>
        <p:grpSpPr>
          <a:xfrm>
            <a:off x="366109" y="2590934"/>
            <a:ext cx="3549990" cy="1676130"/>
            <a:chOff x="1569082" y="3143384"/>
            <a:chExt cx="3549990" cy="167613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704300-4C0C-3479-0614-BF6B71AA409D}"/>
                </a:ext>
              </a:extLst>
            </p:cNvPr>
            <p:cNvSpPr/>
            <p:nvPr/>
          </p:nvSpPr>
          <p:spPr>
            <a:xfrm>
              <a:off x="1591624" y="31433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로그인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67BA973-EB96-D51A-537C-3F09E6B74C29}"/>
                </a:ext>
              </a:extLst>
            </p:cNvPr>
            <p:cNvSpPr/>
            <p:nvPr/>
          </p:nvSpPr>
          <p:spPr>
            <a:xfrm>
              <a:off x="1569082" y="42482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다이어트 정보 입력</a:t>
              </a:r>
            </a:p>
          </p:txBody>
        </p:sp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728D3115-16F1-1B6B-8C13-3325053BA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7103" y="-149226"/>
            <a:ext cx="6782430" cy="7156451"/>
          </a:xfrm>
          <a:prstGeom prst="rect">
            <a:avLst/>
          </a:prstGeom>
          <a:noFill/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DA0BB6EC-FAD0-CE53-F286-D03611620D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4551" y="-149226"/>
            <a:ext cx="6782430" cy="71564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8130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411713-8981-98EA-CE5C-D5270355F9DA}"/>
              </a:ext>
            </a:extLst>
          </p:cNvPr>
          <p:cNvGrpSpPr/>
          <p:nvPr/>
        </p:nvGrpSpPr>
        <p:grpSpPr>
          <a:xfrm>
            <a:off x="1052536" y="2059910"/>
            <a:ext cx="2738173" cy="2738173"/>
            <a:chOff x="5467409" y="2059910"/>
            <a:chExt cx="2738173" cy="27381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EEBA05-2438-F69F-82CC-ADCBABC091D3}"/>
                </a:ext>
              </a:extLst>
            </p:cNvPr>
            <p:cNvSpPr/>
            <p:nvPr/>
          </p:nvSpPr>
          <p:spPr>
            <a:xfrm>
              <a:off x="5467409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AD4BB-07ED-7CB0-4CD0-E43FE4C4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696" y="2565201"/>
              <a:ext cx="1727597" cy="17275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827241" y="5174937"/>
            <a:ext cx="318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기초 대사량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Basal Metabolic Rate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BMR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20577F-EE43-96F0-2F8E-DBB628C87FD2}"/>
              </a:ext>
            </a:extLst>
          </p:cNvPr>
          <p:cNvGrpSpPr/>
          <p:nvPr/>
        </p:nvGrpSpPr>
        <p:grpSpPr>
          <a:xfrm>
            <a:off x="3285420" y="1437592"/>
            <a:ext cx="2810580" cy="4700237"/>
            <a:chOff x="3285420" y="1437592"/>
            <a:chExt cx="2810580" cy="470023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D63FF9C-B8C7-81E8-1CE0-208A578504C1}"/>
                </a:ext>
              </a:extLst>
            </p:cNvPr>
            <p:cNvGrpSpPr/>
            <p:nvPr/>
          </p:nvGrpSpPr>
          <p:grpSpPr>
            <a:xfrm>
              <a:off x="4417909" y="1437592"/>
              <a:ext cx="1678091" cy="4700237"/>
              <a:chOff x="4417909" y="1437592"/>
              <a:chExt cx="1678091" cy="470023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F8E10EA-CA35-98BE-26FC-6F7C0E3F2C5D}"/>
                  </a:ext>
                </a:extLst>
              </p:cNvPr>
              <p:cNvGrpSpPr/>
              <p:nvPr/>
            </p:nvGrpSpPr>
            <p:grpSpPr>
              <a:xfrm>
                <a:off x="4417909" y="3959037"/>
                <a:ext cx="1678091" cy="1678091"/>
                <a:chOff x="5956070" y="4352396"/>
                <a:chExt cx="1678091" cy="1678091"/>
              </a:xfrm>
            </p:grpSpPr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5C9468B-E13F-ADA9-BE58-AB3768EB5D2D}"/>
                    </a:ext>
                  </a:extLst>
                </p:cNvPr>
                <p:cNvSpPr/>
                <p:nvPr/>
              </p:nvSpPr>
              <p:spPr>
                <a:xfrm>
                  <a:off x="5956070" y="4352396"/>
                  <a:ext cx="1678091" cy="167809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2857692F-72A1-E23B-0329-19AF749D95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2263" y="4568589"/>
                  <a:ext cx="1245704" cy="1245704"/>
                </a:xfrm>
                <a:prstGeom prst="rect">
                  <a:avLst/>
                </a:prstGeom>
              </p:spPr>
            </p:pic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48F368A-85F7-C8C7-9D8C-9FF0FBD865EE}"/>
                  </a:ext>
                </a:extLst>
              </p:cNvPr>
              <p:cNvGrpSpPr/>
              <p:nvPr/>
            </p:nvGrpSpPr>
            <p:grpSpPr>
              <a:xfrm>
                <a:off x="4417909" y="1437592"/>
                <a:ext cx="1678091" cy="1678091"/>
                <a:chOff x="8988337" y="4352396"/>
                <a:chExt cx="1678091" cy="1678091"/>
              </a:xfrm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E3C7B61-F423-4D3F-42F4-CA5B700D4596}"/>
                    </a:ext>
                  </a:extLst>
                </p:cNvPr>
                <p:cNvSpPr/>
                <p:nvPr/>
              </p:nvSpPr>
              <p:spPr>
                <a:xfrm>
                  <a:off x="8988337" y="4352396"/>
                  <a:ext cx="1678091" cy="167809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63FFB311-2728-D464-43CC-8BDF52DF4D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04529" y="4568588"/>
                  <a:ext cx="1245705" cy="1245705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94EDAD-E117-4739-1B8D-D786C71D17DF}"/>
                  </a:ext>
                </a:extLst>
              </p:cNvPr>
              <p:cNvSpPr txBox="1"/>
              <p:nvPr/>
            </p:nvSpPr>
            <p:spPr>
              <a:xfrm>
                <a:off x="4713113" y="3244330"/>
                <a:ext cx="1087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남성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6605A3-0798-A373-334E-6BC0B4C1E8E3}"/>
                  </a:ext>
                </a:extLst>
              </p:cNvPr>
              <p:cNvSpPr txBox="1"/>
              <p:nvPr/>
            </p:nvSpPr>
            <p:spPr>
              <a:xfrm>
                <a:off x="4713115" y="5768497"/>
                <a:ext cx="1087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여성</a:t>
                </a:r>
              </a:p>
            </p:txBody>
          </p:sp>
        </p:grp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E321E0A-2996-CB8B-1FF3-525D051DE004}"/>
                </a:ext>
              </a:extLst>
            </p:cNvPr>
            <p:cNvCxnSpPr>
              <a:cxnSpLocks/>
              <a:stCxn id="7" idx="3"/>
              <a:endCxn id="22" idx="1"/>
            </p:cNvCxnSpPr>
            <p:nvPr/>
          </p:nvCxnSpPr>
          <p:spPr>
            <a:xfrm flipV="1">
              <a:off x="3285420" y="2276637"/>
              <a:ext cx="1348681" cy="1152363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8AD13BF-60DE-5C20-802D-CCDB7B76DD2E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3285420" y="3429000"/>
              <a:ext cx="1348682" cy="1369082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36DB6F8-04AB-8637-8946-C28E2885EC97}"/>
              </a:ext>
            </a:extLst>
          </p:cNvPr>
          <p:cNvGrpSpPr/>
          <p:nvPr/>
        </p:nvGrpSpPr>
        <p:grpSpPr>
          <a:xfrm>
            <a:off x="6866985" y="1064781"/>
            <a:ext cx="5188986" cy="4177653"/>
            <a:chOff x="6866985" y="1064781"/>
            <a:chExt cx="5188986" cy="41776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81C028-58F2-F417-6F5C-1066A4CAED94}"/>
                </a:ext>
              </a:extLst>
            </p:cNvPr>
            <p:cNvSpPr txBox="1"/>
            <p:nvPr/>
          </p:nvSpPr>
          <p:spPr>
            <a:xfrm>
              <a:off x="6866985" y="4353729"/>
              <a:ext cx="5188986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655.1 + (9.563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kg) 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+ (1.850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키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cm) - (4.676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나이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4D4E8E-AEE9-0AA8-9418-A921A9436D38}"/>
                </a:ext>
              </a:extLst>
            </p:cNvPr>
            <p:cNvSpPr txBox="1"/>
            <p:nvPr/>
          </p:nvSpPr>
          <p:spPr>
            <a:xfrm>
              <a:off x="6866985" y="1832283"/>
              <a:ext cx="518898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66.5 + (13.75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kg) 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+ (5.003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키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cm) - (6.75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나이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 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2DF6C446-C2CC-0DDE-7FAE-DAC6A169ACDA}"/>
                </a:ext>
              </a:extLst>
            </p:cNvPr>
            <p:cNvSpPr/>
            <p:nvPr/>
          </p:nvSpPr>
          <p:spPr>
            <a:xfrm>
              <a:off x="6866985" y="1064781"/>
              <a:ext cx="3031434" cy="490906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Harris Benedict </a:t>
              </a:r>
              <a:r>
                <a:rPr lang="ko-KR" altLang="en-US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방정식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9890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B260EB59-A638-1803-9FFD-A190C9252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928" y="228049"/>
            <a:ext cx="2969676" cy="644669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CFEA5ED-9E9C-9971-BE1C-8E7C0C897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479" y="228049"/>
            <a:ext cx="2969677" cy="640190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B0E50FE-7986-2F93-AC07-3143FE5434D1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4DAAA52-ECC2-45FE-8DAD-1E6B10406D5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7203FA2-1ACD-D4AF-CF26-022951E6D52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CFA4528-2DF4-2D54-CE92-8900CA1797DD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9FCAC85-D20E-7252-5028-8CF9F294B00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F22DB4E-D329-A445-630C-B15529A368F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F289079-FBAB-62EB-3D23-295AF190DA3B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7F13F9C-06E7-492A-404A-EE74F03E0B9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E377FDD-08A3-8F2F-CF81-20D9D6FDEC42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B04EA24-22A6-0F95-A5E2-9417F6074190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93B73E5-D1A7-EBB7-5DF5-2F0FE70EC71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1BF6076-0F96-FDF6-659D-D869620D9E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366109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입력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텍스트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25BE4C1-EF2B-C7D2-2CBF-3CC1B625349D}"/>
              </a:ext>
            </a:extLst>
          </p:cNvPr>
          <p:cNvGrpSpPr/>
          <p:nvPr/>
        </p:nvGrpSpPr>
        <p:grpSpPr>
          <a:xfrm>
            <a:off x="2617103" y="-149226"/>
            <a:ext cx="10309878" cy="7156451"/>
            <a:chOff x="2617103" y="-149226"/>
            <a:chExt cx="10309878" cy="7156451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5329879-B564-9CE2-2A41-BDC72C56F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17103" y="-149226"/>
              <a:ext cx="6782430" cy="7156451"/>
            </a:xfrm>
            <a:prstGeom prst="rect">
              <a:avLst/>
            </a:prstGeom>
            <a:noFill/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4276521-A1A9-A916-A0C5-288C6D2CB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44551" y="-149226"/>
              <a:ext cx="6782430" cy="715645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239962122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6BC2CC45-83B0-1FF7-F1A7-3CC529603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334" y="253749"/>
            <a:ext cx="2975967" cy="63505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8B93762-F1DC-2D71-0859-4E5E0A58F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782" y="213470"/>
            <a:ext cx="2975967" cy="643105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ED00C12B-57B6-EDBB-EBB6-5803926A2C58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72A41F2-5E9E-0259-9248-51633556245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89D22A-0D10-BB7B-53E6-37A66BED5D7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FC7F811-AD4C-B890-6BF1-AF7CA59FDB95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D26C922-68BE-74B7-16CB-28522CC4D9F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55D462-A7F5-3600-6BF1-4DD86EF646FD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DEC73B4-DECC-5583-2CA7-D9048C6519C4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E2C9D9F-4223-F066-B614-1E2C5574047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91E3A8E-AFD2-E36F-2083-27F10B33C46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949AB3A-6AF3-11A5-4AEA-A9A709DD8D1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6D5B8E8-8951-B3B0-22E8-05E1F5F52CF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4C8DBA-6080-597E-2513-DB89CE7F79D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366109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입력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갤러리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4FA28E6-2851-D820-9E9D-6ACDED4F1A5F}"/>
              </a:ext>
            </a:extLst>
          </p:cNvPr>
          <p:cNvGrpSpPr/>
          <p:nvPr/>
        </p:nvGrpSpPr>
        <p:grpSpPr>
          <a:xfrm>
            <a:off x="2617103" y="-149226"/>
            <a:ext cx="10309878" cy="7156451"/>
            <a:chOff x="2617103" y="-149226"/>
            <a:chExt cx="10309878" cy="7156451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36C1704-0A68-A3E1-6879-30E72C556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17103" y="-149226"/>
              <a:ext cx="6782430" cy="7156451"/>
            </a:xfrm>
            <a:prstGeom prst="rect">
              <a:avLst/>
            </a:prstGeom>
            <a:noFill/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4EAC5BD-2765-3556-51D5-A39313339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44551" y="-149226"/>
              <a:ext cx="6782430" cy="715645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123838529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DEC742FD-5374-EFDF-CEAD-C66E45536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908" y="238575"/>
            <a:ext cx="2977717" cy="639707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9E7A2A9-441A-746B-BFF7-1699489BA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459" y="229858"/>
            <a:ext cx="2977718" cy="640579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E20DAE0-6AB4-B092-88E4-D954FCC399A8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1B6E869-5257-EAA7-593E-05508A8F19C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D7D2FA-F02D-BE12-ED9D-78E072CF9BB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A7587C1-C20D-7ABE-FA38-833394E72928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770D769-ABA0-A39C-E964-26F284B0C3F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0F8FE55-555E-D91B-06F7-7C251D77E59D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4EBEA8-78F9-6D70-313C-D428C038893D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BB16189-B172-696C-6E0F-B487276FEC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2791E60-F872-3BEF-7258-2B8B390653C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B35A011-457B-E458-6718-EFCC9B4538CC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D5E6EAC-673D-6CBB-75EA-0850474E7958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0D5C72-B33A-7B6D-870E-C3E2D297724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366109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수정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C11B8AE-6AA9-72EE-B8AF-46B82B41B2A4}"/>
              </a:ext>
            </a:extLst>
          </p:cNvPr>
          <p:cNvGrpSpPr/>
          <p:nvPr/>
        </p:nvGrpSpPr>
        <p:grpSpPr>
          <a:xfrm>
            <a:off x="2617103" y="-149226"/>
            <a:ext cx="10309878" cy="7156451"/>
            <a:chOff x="2617103" y="-149226"/>
            <a:chExt cx="10309878" cy="7156451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5D531E7-47E3-001E-5FB6-0164C6429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17103" y="-149226"/>
              <a:ext cx="6782430" cy="7156451"/>
            </a:xfrm>
            <a:prstGeom prst="rect">
              <a:avLst/>
            </a:prstGeom>
            <a:noFill/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967A3BB-B496-3ED2-D8B6-51135CBFC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44551" y="-149226"/>
              <a:ext cx="6782430" cy="715645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350123297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9DF9527E-7E33-227C-095B-CDAC07677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921" y="192984"/>
            <a:ext cx="2995934" cy="647202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F300E71-D504-53F3-0868-E31CCBD63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351" y="185103"/>
            <a:ext cx="2995934" cy="6487792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FEB329-21C6-DF74-15A1-72F75F9BC2FF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990E787-F835-FF6F-25A9-410DFD77BA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983BC38-39B7-4770-B20F-D4B96C8D633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EE093E-F5A1-E97C-AA53-B101A18F3346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CB947A5-5B88-165B-331D-7C8DD9F8C10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877DD97-845B-8644-895A-EB5CC842415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7F71455-B07C-10E9-F227-95899E4A420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6DE0A29-890A-CE20-1C91-729DEC98FF48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E44C59-1901-C308-2365-00F8E0D4CF8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9120062-6642-1103-1956-29DEF767E0EF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2692536-7872-4238-2091-B2FFD888AD3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9F31AC4-CE72-EF26-99B9-B27E42A09D38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366109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삭제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035E26E-ACE6-427A-AE57-2BBD05376477}"/>
              </a:ext>
            </a:extLst>
          </p:cNvPr>
          <p:cNvGrpSpPr/>
          <p:nvPr/>
        </p:nvGrpSpPr>
        <p:grpSpPr>
          <a:xfrm>
            <a:off x="2617103" y="-149226"/>
            <a:ext cx="10309878" cy="7156451"/>
            <a:chOff x="2617103" y="-149226"/>
            <a:chExt cx="10309878" cy="7156451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951357B-7F2D-7B02-1682-DBA832672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17103" y="-149226"/>
              <a:ext cx="6782430" cy="7156451"/>
            </a:xfrm>
            <a:prstGeom prst="rect">
              <a:avLst/>
            </a:prstGeom>
            <a:noFill/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A5FFE144-7FE7-9975-61BE-DBBA3D626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44551" y="-149226"/>
              <a:ext cx="6782430" cy="715645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091574566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FA42B5C5-C028-1707-5CCB-6A92642B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937" y="205997"/>
            <a:ext cx="2980265" cy="644600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69CE76F-E8D1-14D6-E689-C576FE8D1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882" y="205997"/>
            <a:ext cx="2980265" cy="644600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C404587-69EB-D9EC-EFD1-5A09BF2B6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7103" y="-149226"/>
            <a:ext cx="6782430" cy="7156451"/>
          </a:xfrm>
          <a:prstGeom prst="rect">
            <a:avLst/>
          </a:prstGeom>
          <a:noFill/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F542D6F-4E59-BC44-6647-26EA6E62FF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4551" y="-149226"/>
            <a:ext cx="6782430" cy="7156451"/>
          </a:xfrm>
          <a:prstGeom prst="rect">
            <a:avLst/>
          </a:prstGeom>
          <a:noFill/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D215EB-1BD6-DA8D-4D91-C682AD7F8FCE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65C984C-63C5-5D91-E6C3-1B9F8AFCF8A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A7E6F4E-20BE-4122-E02C-B4FFE631D69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5A7E87-7A83-FB61-6370-4599F012070B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3DB7004-B14F-DC99-8CC3-938C042A5E0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B940F21-7A13-6695-E6A4-20E5630FC19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6E9A71F-F11C-A2D6-0D84-909BAE966BE1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F76070B-C2D4-A3AC-7D59-DD2E7951574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CF9E52C-2411-854D-D0D0-714EFBC8D21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7B69CB-D5CC-62F5-2BF6-F4A212FA0E64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92993E-5DE5-5680-3BCE-CBECDBD27E2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4F1BA01-57BB-8DE6-6C74-2288616355A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366109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다이어트 진행상황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2537303689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29C22E4D-E20F-3616-D1E5-6C8A18457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913" y="245720"/>
            <a:ext cx="2949705" cy="636655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384A322-15FA-FFA9-DFD2-75418D179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334" y="210646"/>
            <a:ext cx="2975968" cy="643670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99A8C4-23C6-7F91-077B-7965CAB20356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FD7622-935E-403F-4F32-79C32CEA0FA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DE31E3-90D4-757A-C349-29F8B3F227D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B35A1C-A0DA-4CA3-172C-59C59CD0F3D3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79FA907-5BF2-8D45-79E5-865439A9976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FA2EF8-03B7-744D-C567-F14AB740E94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1FEF41-2800-0947-E1F9-006C2A48F9F5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DF09C3D-67F5-0BCC-1F2A-19C9E04156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384075A-57CC-DB87-EAA8-2C9F26AB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FEA2F8-A169-2DD1-6395-B4BFC7C71B9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284D94-895A-3729-2251-FED6EF05E63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B7653B1-55E2-0F7D-8192-0BDEC767353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CD0977-F37C-3415-A7F5-62D4D80D27BE}"/>
              </a:ext>
            </a:extLst>
          </p:cNvPr>
          <p:cNvGrpSpPr/>
          <p:nvPr/>
        </p:nvGrpSpPr>
        <p:grpSpPr>
          <a:xfrm>
            <a:off x="366109" y="2590934"/>
            <a:ext cx="3549990" cy="1676130"/>
            <a:chOff x="1569082" y="3143384"/>
            <a:chExt cx="3549990" cy="167613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704300-4C0C-3479-0614-BF6B71AA409D}"/>
                </a:ext>
              </a:extLst>
            </p:cNvPr>
            <p:cNvSpPr/>
            <p:nvPr/>
          </p:nvSpPr>
          <p:spPr>
            <a:xfrm>
              <a:off x="1591624" y="31433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회원정보 수정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67BA973-EB96-D51A-537C-3F09E6B74C29}"/>
                </a:ext>
              </a:extLst>
            </p:cNvPr>
            <p:cNvSpPr/>
            <p:nvPr/>
          </p:nvSpPr>
          <p:spPr>
            <a:xfrm>
              <a:off x="1569082" y="42482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로그아웃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F957A98-F8A6-111D-1441-9FF9F6C5CFDC}"/>
              </a:ext>
            </a:extLst>
          </p:cNvPr>
          <p:cNvGrpSpPr/>
          <p:nvPr/>
        </p:nvGrpSpPr>
        <p:grpSpPr>
          <a:xfrm>
            <a:off x="2617103" y="-149226"/>
            <a:ext cx="10309878" cy="7156451"/>
            <a:chOff x="2617103" y="-149226"/>
            <a:chExt cx="10309878" cy="7156451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962210F6-9E9B-A6E6-5991-AF98F5B0C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17103" y="-149226"/>
              <a:ext cx="6782430" cy="7156451"/>
            </a:xfrm>
            <a:prstGeom prst="rect">
              <a:avLst/>
            </a:prstGeom>
            <a:noFill/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B1216C4C-B3E8-FFED-03D2-B245212B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44551" y="-149226"/>
              <a:ext cx="6782430" cy="715645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957255610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클립아트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AA445D43-0DB9-D3C3-DC78-6CEFD9937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6"/>
            <a:ext cx="1439330" cy="14393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 err="1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QnA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05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235191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07665"/>
            <a:ext cx="5026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i="1" dirty="0">
                <a:solidFill>
                  <a:srgbClr val="7000D8"/>
                </a:solidFill>
                <a:latin typeface="CommercialScript BT" pitchFamily="2" charset="0"/>
              </a:rPr>
              <a:t>Thank you!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2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3124</TotalTime>
  <Words>4352</Words>
  <Application>Microsoft Office PowerPoint</Application>
  <PresentationFormat>와이드스크린</PresentationFormat>
  <Paragraphs>1834</Paragraphs>
  <Slides>97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07" baseType="lpstr">
      <vt:lpstr>Cafe24 ClassicType</vt:lpstr>
      <vt:lpstr>맑은 고딕</vt:lpstr>
      <vt:lpstr>여기어때 잘난체 고딕</vt:lpstr>
      <vt:lpstr>여기어때 잘난체 고딕 TTF</vt:lpstr>
      <vt:lpstr>한컴 윤고딕 250</vt:lpstr>
      <vt:lpstr>Aptos Narrow</vt:lpstr>
      <vt:lpstr>Arial</vt:lpstr>
      <vt:lpstr>CommercialScript BT</vt:lpstr>
      <vt:lpstr>Giveny Free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허동우</dc:creator>
  <cp:lastModifiedBy>허동우</cp:lastModifiedBy>
  <cp:revision>1102</cp:revision>
  <dcterms:created xsi:type="dcterms:W3CDTF">2024-06-30T07:58:50Z</dcterms:created>
  <dcterms:modified xsi:type="dcterms:W3CDTF">2024-07-08T09:27:50Z</dcterms:modified>
</cp:coreProperties>
</file>